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57" r:id="rId3"/>
    <p:sldId id="315" r:id="rId4"/>
    <p:sldId id="258" r:id="rId5"/>
    <p:sldId id="259" r:id="rId6"/>
    <p:sldId id="260" r:id="rId7"/>
    <p:sldId id="261" r:id="rId8"/>
    <p:sldId id="262" r:id="rId9"/>
    <p:sldId id="285" r:id="rId10"/>
    <p:sldId id="286" r:id="rId11"/>
    <p:sldId id="287" r:id="rId12"/>
    <p:sldId id="288" r:id="rId13"/>
    <p:sldId id="289" r:id="rId14"/>
    <p:sldId id="290" r:id="rId15"/>
    <p:sldId id="291" r:id="rId16"/>
    <p:sldId id="292" r:id="rId17"/>
    <p:sldId id="263" r:id="rId18"/>
    <p:sldId id="264" r:id="rId19"/>
    <p:sldId id="265" r:id="rId20"/>
    <p:sldId id="266" r:id="rId21"/>
    <p:sldId id="267" r:id="rId22"/>
    <p:sldId id="268" r:id="rId23"/>
    <p:sldId id="269" r:id="rId24"/>
    <p:sldId id="270" r:id="rId25"/>
    <p:sldId id="271" r:id="rId26"/>
    <p:sldId id="293" r:id="rId27"/>
    <p:sldId id="294" r:id="rId28"/>
    <p:sldId id="295" r:id="rId29"/>
    <p:sldId id="296" r:id="rId30"/>
    <p:sldId id="308" r:id="rId31"/>
    <p:sldId id="309" r:id="rId32"/>
    <p:sldId id="310" r:id="rId33"/>
    <p:sldId id="311" r:id="rId34"/>
    <p:sldId id="312" r:id="rId35"/>
    <p:sldId id="313" r:id="rId36"/>
    <p:sldId id="314" r:id="rId37"/>
    <p:sldId id="297" r:id="rId38"/>
    <p:sldId id="298" r:id="rId39"/>
    <p:sldId id="299" r:id="rId40"/>
    <p:sldId id="300" r:id="rId41"/>
    <p:sldId id="301" r:id="rId42"/>
    <p:sldId id="303" r:id="rId43"/>
    <p:sldId id="304" r:id="rId44"/>
    <p:sldId id="305" r:id="rId45"/>
    <p:sldId id="306" r:id="rId46"/>
    <p:sldId id="307" r:id="rId47"/>
    <p:sldId id="316" r:id="rId4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94659"/>
  </p:normalViewPr>
  <p:slideViewPr>
    <p:cSldViewPr snapToGrid="0" snapToObjects="1">
      <p:cViewPr varScale="1">
        <p:scale>
          <a:sx n="105" d="100"/>
          <a:sy n="105" d="100"/>
        </p:scale>
        <p:origin x="60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C267E7-09D1-3945-B907-84661375EA65}" type="doc">
      <dgm:prSet loTypeId="urn:microsoft.com/office/officeart/2005/8/layout/radial4" loCatId="" qsTypeId="urn:microsoft.com/office/officeart/2005/8/quickstyle/3d6" qsCatId="3D" csTypeId="urn:microsoft.com/office/officeart/2005/8/colors/accent1_2" csCatId="accent1" phldr="1"/>
      <dgm:spPr/>
      <dgm:t>
        <a:bodyPr/>
        <a:lstStyle/>
        <a:p>
          <a:endParaRPr lang="es-ES"/>
        </a:p>
      </dgm:t>
    </dgm:pt>
    <dgm:pt modelId="{64E285F3-07D3-3444-9E35-E2008E0AC5CC}">
      <dgm:prSet phldrT="[Texto]"/>
      <dgm:spPr>
        <a:solidFill>
          <a:schemeClr val="accent4">
            <a:lumMod val="75000"/>
          </a:schemeClr>
        </a:solidFill>
      </dgm:spPr>
      <dgm:t>
        <a:bodyPr/>
        <a:lstStyle/>
        <a:p>
          <a:r>
            <a:rPr lang="es-ES" dirty="0"/>
            <a:t>IGAC</a:t>
          </a:r>
        </a:p>
      </dgm:t>
    </dgm:pt>
    <dgm:pt modelId="{F9FD01F4-2628-6E4E-B4B4-9804D2E4CF63}" type="parTrans" cxnId="{CF38F47E-097D-794B-8BF3-0AB0CAB5B698}">
      <dgm:prSet/>
      <dgm:spPr/>
      <dgm:t>
        <a:bodyPr/>
        <a:lstStyle/>
        <a:p>
          <a:endParaRPr lang="es-ES"/>
        </a:p>
      </dgm:t>
    </dgm:pt>
    <dgm:pt modelId="{9D1941DA-27BA-E744-BB50-0066E7A5A35B}" type="sibTrans" cxnId="{CF38F47E-097D-794B-8BF3-0AB0CAB5B698}">
      <dgm:prSet/>
      <dgm:spPr/>
      <dgm:t>
        <a:bodyPr/>
        <a:lstStyle/>
        <a:p>
          <a:endParaRPr lang="es-ES"/>
        </a:p>
      </dgm:t>
    </dgm:pt>
    <dgm:pt modelId="{1AF3031A-FC2C-6C46-AA6A-029629B4A034}">
      <dgm:prSet phldrT="[Texto]"/>
      <dgm:spPr>
        <a:solidFill>
          <a:schemeClr val="accent2">
            <a:lumMod val="75000"/>
          </a:schemeClr>
        </a:solidFill>
      </dgm:spPr>
      <dgm:t>
        <a:bodyPr/>
        <a:lstStyle/>
        <a:p>
          <a:r>
            <a:rPr lang="es-ES" dirty="0"/>
            <a:t>Bogotá</a:t>
          </a:r>
        </a:p>
      </dgm:t>
    </dgm:pt>
    <dgm:pt modelId="{F30436CD-1446-A94D-8256-40855DC4E315}" type="parTrans" cxnId="{EB659DBA-8874-2541-BE90-0D095B36E658}">
      <dgm:prSet/>
      <dgm:spPr/>
      <dgm:t>
        <a:bodyPr/>
        <a:lstStyle/>
        <a:p>
          <a:endParaRPr lang="es-ES"/>
        </a:p>
      </dgm:t>
    </dgm:pt>
    <dgm:pt modelId="{2207034D-80DB-5045-8691-D6977D6245DB}" type="sibTrans" cxnId="{EB659DBA-8874-2541-BE90-0D095B36E658}">
      <dgm:prSet/>
      <dgm:spPr/>
      <dgm:t>
        <a:bodyPr/>
        <a:lstStyle/>
        <a:p>
          <a:endParaRPr lang="es-ES"/>
        </a:p>
      </dgm:t>
    </dgm:pt>
    <dgm:pt modelId="{07F7190E-045C-7D4D-BE95-101B6869F4B3}">
      <dgm:prSet phldrT="[Texto]"/>
      <dgm:spPr>
        <a:solidFill>
          <a:schemeClr val="accent5">
            <a:lumMod val="75000"/>
          </a:schemeClr>
        </a:solidFill>
      </dgm:spPr>
      <dgm:t>
        <a:bodyPr/>
        <a:lstStyle/>
        <a:p>
          <a:r>
            <a:rPr lang="es-ES" dirty="0"/>
            <a:t>Medellín</a:t>
          </a:r>
        </a:p>
      </dgm:t>
    </dgm:pt>
    <dgm:pt modelId="{2E62585B-B056-5B44-AC21-2DF9C4823161}" type="parTrans" cxnId="{180C9003-E448-AB49-8205-E92454DC079C}">
      <dgm:prSet/>
      <dgm:spPr/>
      <dgm:t>
        <a:bodyPr/>
        <a:lstStyle/>
        <a:p>
          <a:endParaRPr lang="es-ES"/>
        </a:p>
      </dgm:t>
    </dgm:pt>
    <dgm:pt modelId="{4FB12602-FADC-E346-9235-848014319EC4}" type="sibTrans" cxnId="{180C9003-E448-AB49-8205-E92454DC079C}">
      <dgm:prSet/>
      <dgm:spPr/>
      <dgm:t>
        <a:bodyPr/>
        <a:lstStyle/>
        <a:p>
          <a:endParaRPr lang="es-ES"/>
        </a:p>
      </dgm:t>
    </dgm:pt>
    <dgm:pt modelId="{0969EDE4-D5AE-2C4C-BA6C-DD9DE00063A5}">
      <dgm:prSet phldrT="[Texto]"/>
      <dgm:spPr>
        <a:solidFill>
          <a:schemeClr val="accent5">
            <a:lumMod val="75000"/>
          </a:schemeClr>
        </a:solidFill>
      </dgm:spPr>
      <dgm:t>
        <a:bodyPr/>
        <a:lstStyle/>
        <a:p>
          <a:r>
            <a:rPr lang="es-ES" dirty="0"/>
            <a:t>Cali</a:t>
          </a:r>
        </a:p>
      </dgm:t>
    </dgm:pt>
    <dgm:pt modelId="{B0B8071F-1591-CD42-A1CA-35F0DDE50393}" type="parTrans" cxnId="{6F13D3CC-2A97-2645-BD1D-39D6B776294F}">
      <dgm:prSet/>
      <dgm:spPr/>
      <dgm:t>
        <a:bodyPr/>
        <a:lstStyle/>
        <a:p>
          <a:endParaRPr lang="es-ES"/>
        </a:p>
      </dgm:t>
    </dgm:pt>
    <dgm:pt modelId="{5F4DDFE2-846F-574B-AC76-9A0C0653E9C2}" type="sibTrans" cxnId="{6F13D3CC-2A97-2645-BD1D-39D6B776294F}">
      <dgm:prSet/>
      <dgm:spPr/>
      <dgm:t>
        <a:bodyPr/>
        <a:lstStyle/>
        <a:p>
          <a:endParaRPr lang="es-ES"/>
        </a:p>
      </dgm:t>
    </dgm:pt>
    <dgm:pt modelId="{52C1E0BC-28E5-ED4A-A30E-27F78BE9EDDF}">
      <dgm:prSet/>
      <dgm:spPr>
        <a:solidFill>
          <a:schemeClr val="accent5">
            <a:lumMod val="75000"/>
          </a:schemeClr>
        </a:solidFill>
      </dgm:spPr>
      <dgm:t>
        <a:bodyPr/>
        <a:lstStyle/>
        <a:p>
          <a:r>
            <a:rPr lang="es-ES" dirty="0"/>
            <a:t>Antioquia</a:t>
          </a:r>
        </a:p>
      </dgm:t>
    </dgm:pt>
    <dgm:pt modelId="{180DB09E-80BF-F74B-9E25-0F5A9959E930}" type="parTrans" cxnId="{C6C67FAE-A1D0-A14D-9A8A-39434A75D1C1}">
      <dgm:prSet/>
      <dgm:spPr/>
      <dgm:t>
        <a:bodyPr/>
        <a:lstStyle/>
        <a:p>
          <a:endParaRPr lang="es-ES"/>
        </a:p>
      </dgm:t>
    </dgm:pt>
    <dgm:pt modelId="{F78A3189-F6D1-3945-AE72-64E3E55A7140}" type="sibTrans" cxnId="{C6C67FAE-A1D0-A14D-9A8A-39434A75D1C1}">
      <dgm:prSet/>
      <dgm:spPr/>
      <dgm:t>
        <a:bodyPr/>
        <a:lstStyle/>
        <a:p>
          <a:endParaRPr lang="es-ES"/>
        </a:p>
      </dgm:t>
    </dgm:pt>
    <dgm:pt modelId="{76D4F5E2-F404-BF46-8039-34D003C2F0DC}">
      <dgm:prSet/>
      <dgm:spPr>
        <a:solidFill>
          <a:schemeClr val="accent6">
            <a:lumMod val="75000"/>
          </a:schemeClr>
        </a:solidFill>
      </dgm:spPr>
      <dgm:t>
        <a:bodyPr/>
        <a:lstStyle/>
        <a:p>
          <a:r>
            <a:rPr lang="es-ES" dirty="0"/>
            <a:t>Barranquilla</a:t>
          </a:r>
        </a:p>
      </dgm:t>
    </dgm:pt>
    <dgm:pt modelId="{C179FF4C-10A8-234A-A345-CF95D1315BBE}" type="parTrans" cxnId="{EF254DAF-4EFB-E44A-92CF-C34E5B0D90CC}">
      <dgm:prSet/>
      <dgm:spPr/>
      <dgm:t>
        <a:bodyPr/>
        <a:lstStyle/>
        <a:p>
          <a:endParaRPr lang="es-ES"/>
        </a:p>
      </dgm:t>
    </dgm:pt>
    <dgm:pt modelId="{3D92B700-80CA-DA44-9A28-85C66A108D17}" type="sibTrans" cxnId="{EF254DAF-4EFB-E44A-92CF-C34E5B0D90CC}">
      <dgm:prSet/>
      <dgm:spPr/>
      <dgm:t>
        <a:bodyPr/>
        <a:lstStyle/>
        <a:p>
          <a:endParaRPr lang="es-ES"/>
        </a:p>
      </dgm:t>
    </dgm:pt>
    <dgm:pt modelId="{53D55CA2-28AA-044B-A39A-A2F38C313168}" type="pres">
      <dgm:prSet presAssocID="{5FC267E7-09D1-3945-B907-84661375EA65}" presName="cycle" presStyleCnt="0">
        <dgm:presLayoutVars>
          <dgm:chMax val="1"/>
          <dgm:dir/>
          <dgm:animLvl val="ctr"/>
          <dgm:resizeHandles val="exact"/>
        </dgm:presLayoutVars>
      </dgm:prSet>
      <dgm:spPr/>
    </dgm:pt>
    <dgm:pt modelId="{5351DC06-4F75-F543-9AEC-F162DB1C02FE}" type="pres">
      <dgm:prSet presAssocID="{64E285F3-07D3-3444-9E35-E2008E0AC5CC}" presName="centerShape" presStyleLbl="node0" presStyleIdx="0" presStyleCnt="1"/>
      <dgm:spPr/>
    </dgm:pt>
    <dgm:pt modelId="{A761DA3D-8C2D-8640-A659-EBEB70944CB5}" type="pres">
      <dgm:prSet presAssocID="{F30436CD-1446-A94D-8256-40855DC4E315}" presName="parTrans" presStyleLbl="bgSibTrans2D1" presStyleIdx="0" presStyleCnt="5"/>
      <dgm:spPr/>
    </dgm:pt>
    <dgm:pt modelId="{5D5AC2B8-1FDF-6D42-9137-297EE75C4AB8}" type="pres">
      <dgm:prSet presAssocID="{1AF3031A-FC2C-6C46-AA6A-029629B4A034}" presName="node" presStyleLbl="node1" presStyleIdx="0" presStyleCnt="5">
        <dgm:presLayoutVars>
          <dgm:bulletEnabled val="1"/>
        </dgm:presLayoutVars>
      </dgm:prSet>
      <dgm:spPr/>
    </dgm:pt>
    <dgm:pt modelId="{A245AE63-526C-E748-B2E6-442989CDD92F}" type="pres">
      <dgm:prSet presAssocID="{2E62585B-B056-5B44-AC21-2DF9C4823161}" presName="parTrans" presStyleLbl="bgSibTrans2D1" presStyleIdx="1" presStyleCnt="5"/>
      <dgm:spPr/>
    </dgm:pt>
    <dgm:pt modelId="{8B18E82D-5E9E-CB45-83EC-C0CE9449606A}" type="pres">
      <dgm:prSet presAssocID="{07F7190E-045C-7D4D-BE95-101B6869F4B3}" presName="node" presStyleLbl="node1" presStyleIdx="1" presStyleCnt="5">
        <dgm:presLayoutVars>
          <dgm:bulletEnabled val="1"/>
        </dgm:presLayoutVars>
      </dgm:prSet>
      <dgm:spPr/>
    </dgm:pt>
    <dgm:pt modelId="{A8E34519-A9E4-AD43-A4B2-F71CEDEF8D2E}" type="pres">
      <dgm:prSet presAssocID="{B0B8071F-1591-CD42-A1CA-35F0DDE50393}" presName="parTrans" presStyleLbl="bgSibTrans2D1" presStyleIdx="2" presStyleCnt="5"/>
      <dgm:spPr/>
    </dgm:pt>
    <dgm:pt modelId="{3FFDACC6-2E0F-8F42-9A32-7A283BBD0DD3}" type="pres">
      <dgm:prSet presAssocID="{0969EDE4-D5AE-2C4C-BA6C-DD9DE00063A5}" presName="node" presStyleLbl="node1" presStyleIdx="2" presStyleCnt="5">
        <dgm:presLayoutVars>
          <dgm:bulletEnabled val="1"/>
        </dgm:presLayoutVars>
      </dgm:prSet>
      <dgm:spPr/>
    </dgm:pt>
    <dgm:pt modelId="{1B24FBED-3770-FF47-B51F-42F7038825D8}" type="pres">
      <dgm:prSet presAssocID="{180DB09E-80BF-F74B-9E25-0F5A9959E930}" presName="parTrans" presStyleLbl="bgSibTrans2D1" presStyleIdx="3" presStyleCnt="5"/>
      <dgm:spPr/>
    </dgm:pt>
    <dgm:pt modelId="{B57250FD-AC05-8145-8A59-B2CA46C25B01}" type="pres">
      <dgm:prSet presAssocID="{52C1E0BC-28E5-ED4A-A30E-27F78BE9EDDF}" presName="node" presStyleLbl="node1" presStyleIdx="3" presStyleCnt="5">
        <dgm:presLayoutVars>
          <dgm:bulletEnabled val="1"/>
        </dgm:presLayoutVars>
      </dgm:prSet>
      <dgm:spPr/>
    </dgm:pt>
    <dgm:pt modelId="{3FCA5831-DF25-5647-B53C-30A8A8D6BF0D}" type="pres">
      <dgm:prSet presAssocID="{C179FF4C-10A8-234A-A345-CF95D1315BBE}" presName="parTrans" presStyleLbl="bgSibTrans2D1" presStyleIdx="4" presStyleCnt="5"/>
      <dgm:spPr/>
    </dgm:pt>
    <dgm:pt modelId="{11E7CAA6-BC96-E242-9B8E-2A95AE66F9EF}" type="pres">
      <dgm:prSet presAssocID="{76D4F5E2-F404-BF46-8039-34D003C2F0DC}" presName="node" presStyleLbl="node1" presStyleIdx="4" presStyleCnt="5">
        <dgm:presLayoutVars>
          <dgm:bulletEnabled val="1"/>
        </dgm:presLayoutVars>
      </dgm:prSet>
      <dgm:spPr/>
    </dgm:pt>
  </dgm:ptLst>
  <dgm:cxnLst>
    <dgm:cxn modelId="{180C9003-E448-AB49-8205-E92454DC079C}" srcId="{64E285F3-07D3-3444-9E35-E2008E0AC5CC}" destId="{07F7190E-045C-7D4D-BE95-101B6869F4B3}" srcOrd="1" destOrd="0" parTransId="{2E62585B-B056-5B44-AC21-2DF9C4823161}" sibTransId="{4FB12602-FADC-E346-9235-848014319EC4}"/>
    <dgm:cxn modelId="{7C88C508-56F2-C24D-AADA-E1CE8A5FB327}" type="presOf" srcId="{76D4F5E2-F404-BF46-8039-34D003C2F0DC}" destId="{11E7CAA6-BC96-E242-9B8E-2A95AE66F9EF}" srcOrd="0" destOrd="0" presId="urn:microsoft.com/office/officeart/2005/8/layout/radial4"/>
    <dgm:cxn modelId="{4A6C0309-EE6E-4048-AF55-A75C2EB6086A}" type="presOf" srcId="{2E62585B-B056-5B44-AC21-2DF9C4823161}" destId="{A245AE63-526C-E748-B2E6-442989CDD92F}" srcOrd="0" destOrd="0" presId="urn:microsoft.com/office/officeart/2005/8/layout/radial4"/>
    <dgm:cxn modelId="{13A3520E-97E9-D842-B8E8-61AB8D6FD905}" type="presOf" srcId="{52C1E0BC-28E5-ED4A-A30E-27F78BE9EDDF}" destId="{B57250FD-AC05-8145-8A59-B2CA46C25B01}" srcOrd="0" destOrd="0" presId="urn:microsoft.com/office/officeart/2005/8/layout/radial4"/>
    <dgm:cxn modelId="{F0BF3713-AC24-FE4A-B9ED-5A60CF828126}" type="presOf" srcId="{1AF3031A-FC2C-6C46-AA6A-029629B4A034}" destId="{5D5AC2B8-1FDF-6D42-9137-297EE75C4AB8}" srcOrd="0" destOrd="0" presId="urn:microsoft.com/office/officeart/2005/8/layout/radial4"/>
    <dgm:cxn modelId="{4DD08215-15CA-3E4A-BAC7-C44FFE824CEF}" type="presOf" srcId="{C179FF4C-10A8-234A-A345-CF95D1315BBE}" destId="{3FCA5831-DF25-5647-B53C-30A8A8D6BF0D}" srcOrd="0" destOrd="0" presId="urn:microsoft.com/office/officeart/2005/8/layout/radial4"/>
    <dgm:cxn modelId="{46E7E33F-4B1D-F044-8528-D685B88D719B}" type="presOf" srcId="{64E285F3-07D3-3444-9E35-E2008E0AC5CC}" destId="{5351DC06-4F75-F543-9AEC-F162DB1C02FE}" srcOrd="0" destOrd="0" presId="urn:microsoft.com/office/officeart/2005/8/layout/radial4"/>
    <dgm:cxn modelId="{D5394941-5363-D849-B786-106AE6B13C63}" type="presOf" srcId="{F30436CD-1446-A94D-8256-40855DC4E315}" destId="{A761DA3D-8C2D-8640-A659-EBEB70944CB5}" srcOrd="0" destOrd="0" presId="urn:microsoft.com/office/officeart/2005/8/layout/radial4"/>
    <dgm:cxn modelId="{1263C363-0737-694D-A8D3-E21043A7148C}" type="presOf" srcId="{0969EDE4-D5AE-2C4C-BA6C-DD9DE00063A5}" destId="{3FFDACC6-2E0F-8F42-9A32-7A283BBD0DD3}" srcOrd="0" destOrd="0" presId="urn:microsoft.com/office/officeart/2005/8/layout/radial4"/>
    <dgm:cxn modelId="{0191CF66-B9C3-3A47-AB3B-8269DC459749}" type="presOf" srcId="{07F7190E-045C-7D4D-BE95-101B6869F4B3}" destId="{8B18E82D-5E9E-CB45-83EC-C0CE9449606A}" srcOrd="0" destOrd="0" presId="urn:microsoft.com/office/officeart/2005/8/layout/radial4"/>
    <dgm:cxn modelId="{3C403C4C-1717-834B-A519-E2AFDB4568E0}" type="presOf" srcId="{180DB09E-80BF-F74B-9E25-0F5A9959E930}" destId="{1B24FBED-3770-FF47-B51F-42F7038825D8}" srcOrd="0" destOrd="0" presId="urn:microsoft.com/office/officeart/2005/8/layout/radial4"/>
    <dgm:cxn modelId="{CF38F47E-097D-794B-8BF3-0AB0CAB5B698}" srcId="{5FC267E7-09D1-3945-B907-84661375EA65}" destId="{64E285F3-07D3-3444-9E35-E2008E0AC5CC}" srcOrd="0" destOrd="0" parTransId="{F9FD01F4-2628-6E4E-B4B4-9804D2E4CF63}" sibTransId="{9D1941DA-27BA-E744-BB50-0066E7A5A35B}"/>
    <dgm:cxn modelId="{C6C67FAE-A1D0-A14D-9A8A-39434A75D1C1}" srcId="{64E285F3-07D3-3444-9E35-E2008E0AC5CC}" destId="{52C1E0BC-28E5-ED4A-A30E-27F78BE9EDDF}" srcOrd="3" destOrd="0" parTransId="{180DB09E-80BF-F74B-9E25-0F5A9959E930}" sibTransId="{F78A3189-F6D1-3945-AE72-64E3E55A7140}"/>
    <dgm:cxn modelId="{EF254DAF-4EFB-E44A-92CF-C34E5B0D90CC}" srcId="{64E285F3-07D3-3444-9E35-E2008E0AC5CC}" destId="{76D4F5E2-F404-BF46-8039-34D003C2F0DC}" srcOrd="4" destOrd="0" parTransId="{C179FF4C-10A8-234A-A345-CF95D1315BBE}" sibTransId="{3D92B700-80CA-DA44-9A28-85C66A108D17}"/>
    <dgm:cxn modelId="{B6F47DB7-2A10-884F-85D7-72EC54A0C8BE}" type="presOf" srcId="{B0B8071F-1591-CD42-A1CA-35F0DDE50393}" destId="{A8E34519-A9E4-AD43-A4B2-F71CEDEF8D2E}" srcOrd="0" destOrd="0" presId="urn:microsoft.com/office/officeart/2005/8/layout/radial4"/>
    <dgm:cxn modelId="{EB659DBA-8874-2541-BE90-0D095B36E658}" srcId="{64E285F3-07D3-3444-9E35-E2008E0AC5CC}" destId="{1AF3031A-FC2C-6C46-AA6A-029629B4A034}" srcOrd="0" destOrd="0" parTransId="{F30436CD-1446-A94D-8256-40855DC4E315}" sibTransId="{2207034D-80DB-5045-8691-D6977D6245DB}"/>
    <dgm:cxn modelId="{16769ABF-6518-2949-94C9-2E82968EDF80}" type="presOf" srcId="{5FC267E7-09D1-3945-B907-84661375EA65}" destId="{53D55CA2-28AA-044B-A39A-A2F38C313168}" srcOrd="0" destOrd="0" presId="urn:microsoft.com/office/officeart/2005/8/layout/radial4"/>
    <dgm:cxn modelId="{6F13D3CC-2A97-2645-BD1D-39D6B776294F}" srcId="{64E285F3-07D3-3444-9E35-E2008E0AC5CC}" destId="{0969EDE4-D5AE-2C4C-BA6C-DD9DE00063A5}" srcOrd="2" destOrd="0" parTransId="{B0B8071F-1591-CD42-A1CA-35F0DDE50393}" sibTransId="{5F4DDFE2-846F-574B-AC76-9A0C0653E9C2}"/>
    <dgm:cxn modelId="{0AE0696A-E693-7349-A980-EC8D8016D42B}" type="presParOf" srcId="{53D55CA2-28AA-044B-A39A-A2F38C313168}" destId="{5351DC06-4F75-F543-9AEC-F162DB1C02FE}" srcOrd="0" destOrd="0" presId="urn:microsoft.com/office/officeart/2005/8/layout/radial4"/>
    <dgm:cxn modelId="{AE5D2E99-D2FE-BF46-9E1C-A0C1B14AB352}" type="presParOf" srcId="{53D55CA2-28AA-044B-A39A-A2F38C313168}" destId="{A761DA3D-8C2D-8640-A659-EBEB70944CB5}" srcOrd="1" destOrd="0" presId="urn:microsoft.com/office/officeart/2005/8/layout/radial4"/>
    <dgm:cxn modelId="{B14BE423-AA13-6F45-9311-90703DA356B7}" type="presParOf" srcId="{53D55CA2-28AA-044B-A39A-A2F38C313168}" destId="{5D5AC2B8-1FDF-6D42-9137-297EE75C4AB8}" srcOrd="2" destOrd="0" presId="urn:microsoft.com/office/officeart/2005/8/layout/radial4"/>
    <dgm:cxn modelId="{F496D9AB-BF5D-324C-ACE6-D5DC4E2D4F1D}" type="presParOf" srcId="{53D55CA2-28AA-044B-A39A-A2F38C313168}" destId="{A245AE63-526C-E748-B2E6-442989CDD92F}" srcOrd="3" destOrd="0" presId="urn:microsoft.com/office/officeart/2005/8/layout/radial4"/>
    <dgm:cxn modelId="{DE205146-86CC-DA4F-A67B-7F05E1963641}" type="presParOf" srcId="{53D55CA2-28AA-044B-A39A-A2F38C313168}" destId="{8B18E82D-5E9E-CB45-83EC-C0CE9449606A}" srcOrd="4" destOrd="0" presId="urn:microsoft.com/office/officeart/2005/8/layout/radial4"/>
    <dgm:cxn modelId="{D6EA03F8-0B3D-7448-8CBB-90B9968BC17D}" type="presParOf" srcId="{53D55CA2-28AA-044B-A39A-A2F38C313168}" destId="{A8E34519-A9E4-AD43-A4B2-F71CEDEF8D2E}" srcOrd="5" destOrd="0" presId="urn:microsoft.com/office/officeart/2005/8/layout/radial4"/>
    <dgm:cxn modelId="{0C3DA27B-E226-5F41-98C2-16317C49C26E}" type="presParOf" srcId="{53D55CA2-28AA-044B-A39A-A2F38C313168}" destId="{3FFDACC6-2E0F-8F42-9A32-7A283BBD0DD3}" srcOrd="6" destOrd="0" presId="urn:microsoft.com/office/officeart/2005/8/layout/radial4"/>
    <dgm:cxn modelId="{1F94BBAF-C454-7145-BD28-6B339735E19D}" type="presParOf" srcId="{53D55CA2-28AA-044B-A39A-A2F38C313168}" destId="{1B24FBED-3770-FF47-B51F-42F7038825D8}" srcOrd="7" destOrd="0" presId="urn:microsoft.com/office/officeart/2005/8/layout/radial4"/>
    <dgm:cxn modelId="{DA9C8DF6-2376-5C45-885F-18D21099FD1A}" type="presParOf" srcId="{53D55CA2-28AA-044B-A39A-A2F38C313168}" destId="{B57250FD-AC05-8145-8A59-B2CA46C25B01}" srcOrd="8" destOrd="0" presId="urn:microsoft.com/office/officeart/2005/8/layout/radial4"/>
    <dgm:cxn modelId="{7BB4DA41-9801-DA44-9FC9-72536EA5E4A7}" type="presParOf" srcId="{53D55CA2-28AA-044B-A39A-A2F38C313168}" destId="{3FCA5831-DF25-5647-B53C-30A8A8D6BF0D}" srcOrd="9" destOrd="0" presId="urn:microsoft.com/office/officeart/2005/8/layout/radial4"/>
    <dgm:cxn modelId="{E76612AA-2DDE-DB47-8043-0CC29EA5E0E2}" type="presParOf" srcId="{53D55CA2-28AA-044B-A39A-A2F38C313168}" destId="{11E7CAA6-BC96-E242-9B8E-2A95AE66F9EF}"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1DC06-4F75-F543-9AEC-F162DB1C02FE}">
      <dsp:nvSpPr>
        <dsp:cNvPr id="0" name=""/>
        <dsp:cNvSpPr/>
      </dsp:nvSpPr>
      <dsp:spPr>
        <a:xfrm>
          <a:off x="3018155" y="3072899"/>
          <a:ext cx="2091690" cy="2091690"/>
        </a:xfrm>
        <a:prstGeom prst="ellipse">
          <a:avLst/>
        </a:prstGeom>
        <a:solidFill>
          <a:schemeClr val="accent4">
            <a:lumMod val="75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s-ES" sz="4500" kern="1200" dirty="0"/>
            <a:t>IGAC</a:t>
          </a:r>
        </a:p>
      </dsp:txBody>
      <dsp:txXfrm>
        <a:off x="3324476" y="3379220"/>
        <a:ext cx="1479048" cy="1479048"/>
      </dsp:txXfrm>
    </dsp:sp>
    <dsp:sp modelId="{A761DA3D-8C2D-8640-A659-EBEB70944CB5}">
      <dsp:nvSpPr>
        <dsp:cNvPr id="0" name=""/>
        <dsp:cNvSpPr/>
      </dsp:nvSpPr>
      <dsp:spPr>
        <a:xfrm rot="10800000">
          <a:off x="994175" y="3820678"/>
          <a:ext cx="1912661" cy="596131"/>
        </a:xfrm>
        <a:prstGeom prst="leftArrow">
          <a:avLst>
            <a:gd name="adj1" fmla="val 60000"/>
            <a:gd name="adj2" fmla="val 50000"/>
          </a:avLst>
        </a:prstGeom>
        <a:solidFill>
          <a:schemeClr val="accent1">
            <a:tint val="60000"/>
            <a:hueOff val="0"/>
            <a:satOff val="0"/>
            <a:lumOff val="0"/>
            <a:alphaOff val="0"/>
          </a:schemeClr>
        </a:solidFill>
        <a:ln w="6350" cap="flat" cmpd="sng" algn="ctr">
          <a:solidFill>
            <a:schemeClr val="accent1">
              <a:tint val="60000"/>
              <a:hueOff val="0"/>
              <a:satOff val="0"/>
              <a:lumOff val="0"/>
              <a:alphaOff val="0"/>
            </a:schemeClr>
          </a:solidFill>
          <a:prstDash val="solid"/>
          <a:miter lim="800000"/>
        </a:ln>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5D5AC2B8-1FDF-6D42-9137-297EE75C4AB8}">
      <dsp:nvSpPr>
        <dsp:cNvPr id="0" name=""/>
        <dsp:cNvSpPr/>
      </dsp:nvSpPr>
      <dsp:spPr>
        <a:xfrm>
          <a:off x="622" y="3323902"/>
          <a:ext cx="1987105" cy="1589684"/>
        </a:xfrm>
        <a:prstGeom prst="roundRect">
          <a:avLst>
            <a:gd name="adj" fmla="val 10000"/>
          </a:avLst>
        </a:prstGeom>
        <a:solidFill>
          <a:schemeClr val="accent2">
            <a:lumMod val="75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s-ES" sz="2600" kern="1200" dirty="0"/>
            <a:t>Bogotá</a:t>
          </a:r>
        </a:p>
      </dsp:txBody>
      <dsp:txXfrm>
        <a:off x="47182" y="3370462"/>
        <a:ext cx="1893985" cy="1496564"/>
      </dsp:txXfrm>
    </dsp:sp>
    <dsp:sp modelId="{A245AE63-526C-E748-B2E6-442989CDD92F}">
      <dsp:nvSpPr>
        <dsp:cNvPr id="0" name=""/>
        <dsp:cNvSpPr/>
      </dsp:nvSpPr>
      <dsp:spPr>
        <a:xfrm rot="13500000">
          <a:off x="1613203" y="2326212"/>
          <a:ext cx="1912661" cy="596131"/>
        </a:xfrm>
        <a:prstGeom prst="leftArrow">
          <a:avLst>
            <a:gd name="adj1" fmla="val 60000"/>
            <a:gd name="adj2" fmla="val 50000"/>
          </a:avLst>
        </a:prstGeom>
        <a:solidFill>
          <a:schemeClr val="accent1">
            <a:tint val="60000"/>
            <a:hueOff val="0"/>
            <a:satOff val="0"/>
            <a:lumOff val="0"/>
            <a:alphaOff val="0"/>
          </a:schemeClr>
        </a:solidFill>
        <a:ln w="6350" cap="flat" cmpd="sng" algn="ctr">
          <a:solidFill>
            <a:schemeClr val="accent1">
              <a:tint val="60000"/>
              <a:hueOff val="0"/>
              <a:satOff val="0"/>
              <a:lumOff val="0"/>
              <a:alphaOff val="0"/>
            </a:schemeClr>
          </a:solidFill>
          <a:prstDash val="solid"/>
          <a:miter lim="800000"/>
        </a:ln>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8B18E82D-5E9E-CB45-83EC-C0CE9449606A}">
      <dsp:nvSpPr>
        <dsp:cNvPr id="0" name=""/>
        <dsp:cNvSpPr/>
      </dsp:nvSpPr>
      <dsp:spPr>
        <a:xfrm>
          <a:off x="899753" y="1153208"/>
          <a:ext cx="1987105" cy="1589684"/>
        </a:xfrm>
        <a:prstGeom prst="roundRect">
          <a:avLst>
            <a:gd name="adj" fmla="val 10000"/>
          </a:avLst>
        </a:prstGeom>
        <a:solidFill>
          <a:schemeClr val="accent5">
            <a:lumMod val="75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s-ES" sz="2600" kern="1200" dirty="0"/>
            <a:t>Medellín</a:t>
          </a:r>
        </a:p>
      </dsp:txBody>
      <dsp:txXfrm>
        <a:off x="946313" y="1199768"/>
        <a:ext cx="1893985" cy="1496564"/>
      </dsp:txXfrm>
    </dsp:sp>
    <dsp:sp modelId="{A8E34519-A9E4-AD43-A4B2-F71CEDEF8D2E}">
      <dsp:nvSpPr>
        <dsp:cNvPr id="0" name=""/>
        <dsp:cNvSpPr/>
      </dsp:nvSpPr>
      <dsp:spPr>
        <a:xfrm rot="16200000">
          <a:off x="3107669" y="1707184"/>
          <a:ext cx="1912661" cy="596131"/>
        </a:xfrm>
        <a:prstGeom prst="leftArrow">
          <a:avLst>
            <a:gd name="adj1" fmla="val 60000"/>
            <a:gd name="adj2" fmla="val 50000"/>
          </a:avLst>
        </a:prstGeom>
        <a:solidFill>
          <a:schemeClr val="accent1">
            <a:tint val="60000"/>
            <a:hueOff val="0"/>
            <a:satOff val="0"/>
            <a:lumOff val="0"/>
            <a:alphaOff val="0"/>
          </a:schemeClr>
        </a:solidFill>
        <a:ln w="6350" cap="flat" cmpd="sng" algn="ctr">
          <a:solidFill>
            <a:schemeClr val="accent1">
              <a:tint val="60000"/>
              <a:hueOff val="0"/>
              <a:satOff val="0"/>
              <a:lumOff val="0"/>
              <a:alphaOff val="0"/>
            </a:schemeClr>
          </a:solidFill>
          <a:prstDash val="solid"/>
          <a:miter lim="800000"/>
        </a:ln>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3FFDACC6-2E0F-8F42-9A32-7A283BBD0DD3}">
      <dsp:nvSpPr>
        <dsp:cNvPr id="0" name=""/>
        <dsp:cNvSpPr/>
      </dsp:nvSpPr>
      <dsp:spPr>
        <a:xfrm>
          <a:off x="3070447" y="254077"/>
          <a:ext cx="1987105" cy="1589684"/>
        </a:xfrm>
        <a:prstGeom prst="roundRect">
          <a:avLst>
            <a:gd name="adj" fmla="val 10000"/>
          </a:avLst>
        </a:prstGeom>
        <a:solidFill>
          <a:schemeClr val="accent5">
            <a:lumMod val="75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s-ES" sz="2600" kern="1200" dirty="0"/>
            <a:t>Cali</a:t>
          </a:r>
        </a:p>
      </dsp:txBody>
      <dsp:txXfrm>
        <a:off x="3117007" y="300637"/>
        <a:ext cx="1893985" cy="1496564"/>
      </dsp:txXfrm>
    </dsp:sp>
    <dsp:sp modelId="{1B24FBED-3770-FF47-B51F-42F7038825D8}">
      <dsp:nvSpPr>
        <dsp:cNvPr id="0" name=""/>
        <dsp:cNvSpPr/>
      </dsp:nvSpPr>
      <dsp:spPr>
        <a:xfrm rot="18900000">
          <a:off x="4602135" y="2326212"/>
          <a:ext cx="1912661" cy="596131"/>
        </a:xfrm>
        <a:prstGeom prst="leftArrow">
          <a:avLst>
            <a:gd name="adj1" fmla="val 60000"/>
            <a:gd name="adj2" fmla="val 50000"/>
          </a:avLst>
        </a:prstGeom>
        <a:solidFill>
          <a:schemeClr val="accent1">
            <a:tint val="60000"/>
            <a:hueOff val="0"/>
            <a:satOff val="0"/>
            <a:lumOff val="0"/>
            <a:alphaOff val="0"/>
          </a:schemeClr>
        </a:solidFill>
        <a:ln w="6350" cap="flat" cmpd="sng" algn="ctr">
          <a:solidFill>
            <a:schemeClr val="accent1">
              <a:tint val="60000"/>
              <a:hueOff val="0"/>
              <a:satOff val="0"/>
              <a:lumOff val="0"/>
              <a:alphaOff val="0"/>
            </a:schemeClr>
          </a:solidFill>
          <a:prstDash val="solid"/>
          <a:miter lim="800000"/>
        </a:ln>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B57250FD-AC05-8145-8A59-B2CA46C25B01}">
      <dsp:nvSpPr>
        <dsp:cNvPr id="0" name=""/>
        <dsp:cNvSpPr/>
      </dsp:nvSpPr>
      <dsp:spPr>
        <a:xfrm>
          <a:off x="5241141" y="1153208"/>
          <a:ext cx="1987105" cy="1589684"/>
        </a:xfrm>
        <a:prstGeom prst="roundRect">
          <a:avLst>
            <a:gd name="adj" fmla="val 10000"/>
          </a:avLst>
        </a:prstGeom>
        <a:solidFill>
          <a:schemeClr val="accent5">
            <a:lumMod val="75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s-ES" sz="2600" kern="1200" dirty="0"/>
            <a:t>Antioquia</a:t>
          </a:r>
        </a:p>
      </dsp:txBody>
      <dsp:txXfrm>
        <a:off x="5287701" y="1199768"/>
        <a:ext cx="1893985" cy="1496564"/>
      </dsp:txXfrm>
    </dsp:sp>
    <dsp:sp modelId="{3FCA5831-DF25-5647-B53C-30A8A8D6BF0D}">
      <dsp:nvSpPr>
        <dsp:cNvPr id="0" name=""/>
        <dsp:cNvSpPr/>
      </dsp:nvSpPr>
      <dsp:spPr>
        <a:xfrm>
          <a:off x="5221163" y="3820678"/>
          <a:ext cx="1912661" cy="596131"/>
        </a:xfrm>
        <a:prstGeom prst="leftArrow">
          <a:avLst>
            <a:gd name="adj1" fmla="val 60000"/>
            <a:gd name="adj2" fmla="val 50000"/>
          </a:avLst>
        </a:prstGeom>
        <a:solidFill>
          <a:schemeClr val="accent1">
            <a:tint val="60000"/>
            <a:hueOff val="0"/>
            <a:satOff val="0"/>
            <a:lumOff val="0"/>
            <a:alphaOff val="0"/>
          </a:schemeClr>
        </a:solidFill>
        <a:ln w="6350" cap="flat" cmpd="sng" algn="ctr">
          <a:solidFill>
            <a:schemeClr val="accent1">
              <a:tint val="60000"/>
              <a:hueOff val="0"/>
              <a:satOff val="0"/>
              <a:lumOff val="0"/>
              <a:alphaOff val="0"/>
            </a:schemeClr>
          </a:solidFill>
          <a:prstDash val="solid"/>
          <a:miter lim="800000"/>
        </a:ln>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11E7CAA6-BC96-E242-9B8E-2A95AE66F9EF}">
      <dsp:nvSpPr>
        <dsp:cNvPr id="0" name=""/>
        <dsp:cNvSpPr/>
      </dsp:nvSpPr>
      <dsp:spPr>
        <a:xfrm>
          <a:off x="6140272" y="3323902"/>
          <a:ext cx="1987105" cy="1589684"/>
        </a:xfrm>
        <a:prstGeom prst="roundRect">
          <a:avLst>
            <a:gd name="adj" fmla="val 10000"/>
          </a:avLst>
        </a:prstGeom>
        <a:solidFill>
          <a:schemeClr val="accent6">
            <a:lumMod val="75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s-ES" sz="2600" kern="1200" dirty="0"/>
            <a:t>Barranquilla</a:t>
          </a:r>
        </a:p>
      </dsp:txBody>
      <dsp:txXfrm>
        <a:off x="6186832" y="3370462"/>
        <a:ext cx="1893985" cy="149656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5A894-9451-F641-B488-4965843B94B8}" type="datetimeFigureOut">
              <a:rPr lang="es-CO" smtClean="0"/>
              <a:t>31/05/2019</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0D0D0D-F667-4D4A-B8E1-C7BAF29D674C}" type="slidenum">
              <a:rPr lang="es-CO" smtClean="0"/>
              <a:t>‹#›</a:t>
            </a:fld>
            <a:endParaRPr lang="es-CO"/>
          </a:p>
        </p:txBody>
      </p:sp>
    </p:spTree>
    <p:extLst>
      <p:ext uri="{BB962C8B-B14F-4D97-AF65-F5344CB8AC3E}">
        <p14:creationId xmlns:p14="http://schemas.microsoft.com/office/powerpoint/2010/main" val="416898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00D0D0D-F667-4D4A-B8E1-C7BAF29D674C}" type="slidenum">
              <a:rPr lang="es-CO" smtClean="0"/>
              <a:t>6</a:t>
            </a:fld>
            <a:endParaRPr lang="es-CO"/>
          </a:p>
        </p:txBody>
      </p:sp>
    </p:spTree>
    <p:extLst>
      <p:ext uri="{BB962C8B-B14F-4D97-AF65-F5344CB8AC3E}">
        <p14:creationId xmlns:p14="http://schemas.microsoft.com/office/powerpoint/2010/main" val="1589213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00D0D0D-F667-4D4A-B8E1-C7BAF29D674C}" type="slidenum">
              <a:rPr lang="es-CO" smtClean="0"/>
              <a:t>40</a:t>
            </a:fld>
            <a:endParaRPr lang="es-CO"/>
          </a:p>
        </p:txBody>
      </p:sp>
    </p:spTree>
    <p:extLst>
      <p:ext uri="{BB962C8B-B14F-4D97-AF65-F5344CB8AC3E}">
        <p14:creationId xmlns:p14="http://schemas.microsoft.com/office/powerpoint/2010/main" val="1245297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2EF94B-3BE0-EA42-86B3-5960DF889CC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B7FEDEB9-AD5A-BB49-A426-3E22CEDB1D1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1DB4B22C-2810-5B48-80F1-EF8D80DB58DF}"/>
              </a:ext>
            </a:extLst>
          </p:cNvPr>
          <p:cNvSpPr>
            <a:spLocks noGrp="1"/>
          </p:cNvSpPr>
          <p:nvPr>
            <p:ph type="dt" sz="half" idx="10"/>
          </p:nvPr>
        </p:nvSpPr>
        <p:spPr/>
        <p:txBody>
          <a:bodyPr/>
          <a:lstStyle/>
          <a:p>
            <a:fld id="{E700AF6A-C8A0-0E4B-A31C-DC6F83232ABD}" type="datetimeFigureOut">
              <a:rPr lang="es-CO" smtClean="0"/>
              <a:t>31/05/2019</a:t>
            </a:fld>
            <a:endParaRPr lang="es-CO"/>
          </a:p>
        </p:txBody>
      </p:sp>
      <p:sp>
        <p:nvSpPr>
          <p:cNvPr id="5" name="Marcador de pie de página 4">
            <a:extLst>
              <a:ext uri="{FF2B5EF4-FFF2-40B4-BE49-F238E27FC236}">
                <a16:creationId xmlns:a16="http://schemas.microsoft.com/office/drawing/2014/main" id="{80E570A6-0796-5E44-87CC-7E6493122E6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EDE75F0-58F7-B04A-976F-A7FA64EC022E}"/>
              </a:ext>
            </a:extLst>
          </p:cNvPr>
          <p:cNvSpPr>
            <a:spLocks noGrp="1"/>
          </p:cNvSpPr>
          <p:nvPr>
            <p:ph type="sldNum" sz="quarter" idx="12"/>
          </p:nvPr>
        </p:nvSpPr>
        <p:spPr/>
        <p:txBody>
          <a:bodyPr/>
          <a:lstStyle/>
          <a:p>
            <a:fld id="{086E8ED0-DF65-5E43-9FEC-939A1E0E561C}" type="slidenum">
              <a:rPr lang="es-CO" smtClean="0"/>
              <a:t>‹#›</a:t>
            </a:fld>
            <a:endParaRPr lang="es-CO"/>
          </a:p>
        </p:txBody>
      </p:sp>
    </p:spTree>
    <p:extLst>
      <p:ext uri="{BB962C8B-B14F-4D97-AF65-F5344CB8AC3E}">
        <p14:creationId xmlns:p14="http://schemas.microsoft.com/office/powerpoint/2010/main" val="3894173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E63ABA-EB34-6E48-97B3-9A705DAC54EC}"/>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3C212386-6E79-9B40-8927-42077DF081F8}"/>
              </a:ext>
            </a:extLst>
          </p:cNvPr>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6CD950CB-36C5-A740-95E3-DCF8109B3315}"/>
              </a:ext>
            </a:extLst>
          </p:cNvPr>
          <p:cNvSpPr>
            <a:spLocks noGrp="1"/>
          </p:cNvSpPr>
          <p:nvPr>
            <p:ph type="dt" sz="half" idx="10"/>
          </p:nvPr>
        </p:nvSpPr>
        <p:spPr/>
        <p:txBody>
          <a:bodyPr/>
          <a:lstStyle/>
          <a:p>
            <a:fld id="{E700AF6A-C8A0-0E4B-A31C-DC6F83232ABD}" type="datetimeFigureOut">
              <a:rPr lang="es-CO" smtClean="0"/>
              <a:t>31/05/2019</a:t>
            </a:fld>
            <a:endParaRPr lang="es-CO"/>
          </a:p>
        </p:txBody>
      </p:sp>
      <p:sp>
        <p:nvSpPr>
          <p:cNvPr id="5" name="Marcador de pie de página 4">
            <a:extLst>
              <a:ext uri="{FF2B5EF4-FFF2-40B4-BE49-F238E27FC236}">
                <a16:creationId xmlns:a16="http://schemas.microsoft.com/office/drawing/2014/main" id="{29D18D50-4BA1-CA43-8B88-A12BBA0572E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18D5F03-1979-D04F-8B24-9A14372F9866}"/>
              </a:ext>
            </a:extLst>
          </p:cNvPr>
          <p:cNvSpPr>
            <a:spLocks noGrp="1"/>
          </p:cNvSpPr>
          <p:nvPr>
            <p:ph type="sldNum" sz="quarter" idx="12"/>
          </p:nvPr>
        </p:nvSpPr>
        <p:spPr/>
        <p:txBody>
          <a:bodyPr/>
          <a:lstStyle/>
          <a:p>
            <a:fld id="{086E8ED0-DF65-5E43-9FEC-939A1E0E561C}" type="slidenum">
              <a:rPr lang="es-CO" smtClean="0"/>
              <a:t>‹#›</a:t>
            </a:fld>
            <a:endParaRPr lang="es-CO"/>
          </a:p>
        </p:txBody>
      </p:sp>
    </p:spTree>
    <p:extLst>
      <p:ext uri="{BB962C8B-B14F-4D97-AF65-F5344CB8AC3E}">
        <p14:creationId xmlns:p14="http://schemas.microsoft.com/office/powerpoint/2010/main" val="4122022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A16D2C5-3052-264A-8E94-5C5EFF8D2768}"/>
              </a:ext>
            </a:extLst>
          </p:cNvPr>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041A67AD-6EC2-E041-B3D5-0D6B43F5AF73}"/>
              </a:ext>
            </a:extLst>
          </p:cNvPr>
          <p:cNvSpPr>
            <a:spLocks noGrp="1"/>
          </p:cNvSpPr>
          <p:nvPr>
            <p:ph type="body" orient="vert" idx="1"/>
          </p:nvPr>
        </p:nvSpPr>
        <p:spPr>
          <a:xfrm>
            <a:off x="838200" y="365125"/>
            <a:ext cx="7734300" cy="58118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4874A5B-C1E6-4340-9B45-E42DE288D3A4}"/>
              </a:ext>
            </a:extLst>
          </p:cNvPr>
          <p:cNvSpPr>
            <a:spLocks noGrp="1"/>
          </p:cNvSpPr>
          <p:nvPr>
            <p:ph type="dt" sz="half" idx="10"/>
          </p:nvPr>
        </p:nvSpPr>
        <p:spPr/>
        <p:txBody>
          <a:bodyPr/>
          <a:lstStyle/>
          <a:p>
            <a:fld id="{E700AF6A-C8A0-0E4B-A31C-DC6F83232ABD}" type="datetimeFigureOut">
              <a:rPr lang="es-CO" smtClean="0"/>
              <a:t>31/05/2019</a:t>
            </a:fld>
            <a:endParaRPr lang="es-CO"/>
          </a:p>
        </p:txBody>
      </p:sp>
      <p:sp>
        <p:nvSpPr>
          <p:cNvPr id="5" name="Marcador de pie de página 4">
            <a:extLst>
              <a:ext uri="{FF2B5EF4-FFF2-40B4-BE49-F238E27FC236}">
                <a16:creationId xmlns:a16="http://schemas.microsoft.com/office/drawing/2014/main" id="{C9A51AF3-A510-4A44-A823-60A6A465D8F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42E7FDA-C9FF-2246-8001-4D4286AC621E}"/>
              </a:ext>
            </a:extLst>
          </p:cNvPr>
          <p:cNvSpPr>
            <a:spLocks noGrp="1"/>
          </p:cNvSpPr>
          <p:nvPr>
            <p:ph type="sldNum" sz="quarter" idx="12"/>
          </p:nvPr>
        </p:nvSpPr>
        <p:spPr/>
        <p:txBody>
          <a:bodyPr/>
          <a:lstStyle/>
          <a:p>
            <a:fld id="{086E8ED0-DF65-5E43-9FEC-939A1E0E561C}" type="slidenum">
              <a:rPr lang="es-CO" smtClean="0"/>
              <a:t>‹#›</a:t>
            </a:fld>
            <a:endParaRPr lang="es-CO"/>
          </a:p>
        </p:txBody>
      </p:sp>
    </p:spTree>
    <p:extLst>
      <p:ext uri="{BB962C8B-B14F-4D97-AF65-F5344CB8AC3E}">
        <p14:creationId xmlns:p14="http://schemas.microsoft.com/office/powerpoint/2010/main" val="2851081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56" name="Texto del título"/>
          <p:cNvSpPr txBox="1">
            <a:spLocks noGrp="1"/>
          </p:cNvSpPr>
          <p:nvPr>
            <p:ph type="title"/>
          </p:nvPr>
        </p:nvSpPr>
        <p:spPr>
          <a:prstGeom prst="rect">
            <a:avLst/>
          </a:prstGeom>
        </p:spPr>
        <p:txBody>
          <a:bodyPr/>
          <a:lstStyle/>
          <a:p>
            <a:r>
              <a:t>Texto del título</a:t>
            </a:r>
          </a:p>
        </p:txBody>
      </p:sp>
      <p:sp>
        <p:nvSpPr>
          <p:cNvPr id="57" name="Nivel de texto 1…"/>
          <p:cNvSpPr txBox="1">
            <a:spLocks noGrp="1"/>
          </p:cNvSpPr>
          <p:nvPr>
            <p:ph type="body" idx="1"/>
          </p:nvPr>
        </p:nvSpPr>
        <p:spPr>
          <a:xfrm>
            <a:off x="1190625" y="1946672"/>
            <a:ext cx="9810750" cy="4036219"/>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Nivel de texto 1</a:t>
            </a:r>
          </a:p>
          <a:p>
            <a:pPr lvl="1"/>
            <a:r>
              <a:t>Nivel de texto 2</a:t>
            </a:r>
          </a:p>
          <a:p>
            <a:pPr lvl="2"/>
            <a:r>
              <a:t>Nivel de texto 3</a:t>
            </a:r>
          </a:p>
          <a:p>
            <a:pPr lvl="3"/>
            <a:r>
              <a:t>Nivel de texto 4</a:t>
            </a:r>
          </a:p>
          <a:p>
            <a:pPr lvl="4"/>
            <a:r>
              <a:t>Nivel de texto 5</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525305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A58F3B-86DD-6445-B510-6F3FEB3BB589}"/>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DBAA6DC7-1BB8-2842-BDE9-90B0EA8D4AF0}"/>
              </a:ext>
            </a:extLst>
          </p:cNvPr>
          <p:cNvSpPr>
            <a:spLocks noGrp="1"/>
          </p:cNvSpPr>
          <p:nvPr>
            <p:ph idx="1"/>
          </p:nvPr>
        </p:nvSpPr>
        <p:spPr>
          <a:xfrm>
            <a:off x="838200" y="1825625"/>
            <a:ext cx="10515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F556D8D0-21ED-B44B-A075-6ECF7848C041}"/>
              </a:ext>
            </a:extLst>
          </p:cNvPr>
          <p:cNvSpPr>
            <a:spLocks noGrp="1"/>
          </p:cNvSpPr>
          <p:nvPr>
            <p:ph type="dt" sz="half" idx="10"/>
          </p:nvPr>
        </p:nvSpPr>
        <p:spPr/>
        <p:txBody>
          <a:bodyPr/>
          <a:lstStyle/>
          <a:p>
            <a:fld id="{E700AF6A-C8A0-0E4B-A31C-DC6F83232ABD}" type="datetimeFigureOut">
              <a:rPr lang="es-CO" smtClean="0"/>
              <a:t>31/05/2019</a:t>
            </a:fld>
            <a:endParaRPr lang="es-CO"/>
          </a:p>
        </p:txBody>
      </p:sp>
      <p:sp>
        <p:nvSpPr>
          <p:cNvPr id="5" name="Marcador de pie de página 4">
            <a:extLst>
              <a:ext uri="{FF2B5EF4-FFF2-40B4-BE49-F238E27FC236}">
                <a16:creationId xmlns:a16="http://schemas.microsoft.com/office/drawing/2014/main" id="{8109E37C-1395-E64D-95C2-575139F317D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AEFBBD5-8A87-504F-A119-67B5CEBE81C6}"/>
              </a:ext>
            </a:extLst>
          </p:cNvPr>
          <p:cNvSpPr>
            <a:spLocks noGrp="1"/>
          </p:cNvSpPr>
          <p:nvPr>
            <p:ph type="sldNum" sz="quarter" idx="12"/>
          </p:nvPr>
        </p:nvSpPr>
        <p:spPr/>
        <p:txBody>
          <a:bodyPr/>
          <a:lstStyle/>
          <a:p>
            <a:fld id="{086E8ED0-DF65-5E43-9FEC-939A1E0E561C}" type="slidenum">
              <a:rPr lang="es-CO" smtClean="0"/>
              <a:t>‹#›</a:t>
            </a:fld>
            <a:endParaRPr lang="es-CO"/>
          </a:p>
        </p:txBody>
      </p:sp>
    </p:spTree>
    <p:extLst>
      <p:ext uri="{BB962C8B-B14F-4D97-AF65-F5344CB8AC3E}">
        <p14:creationId xmlns:p14="http://schemas.microsoft.com/office/powerpoint/2010/main" val="2814635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00B3CA-3323-9244-93A6-DFBEE4923F1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2589CD3E-9322-4241-BF9E-8491D7CC89B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E291D57-C832-2E47-8270-18F9FB9CD890}"/>
              </a:ext>
            </a:extLst>
          </p:cNvPr>
          <p:cNvSpPr>
            <a:spLocks noGrp="1"/>
          </p:cNvSpPr>
          <p:nvPr>
            <p:ph type="dt" sz="half" idx="10"/>
          </p:nvPr>
        </p:nvSpPr>
        <p:spPr/>
        <p:txBody>
          <a:bodyPr/>
          <a:lstStyle/>
          <a:p>
            <a:fld id="{E700AF6A-C8A0-0E4B-A31C-DC6F83232ABD}" type="datetimeFigureOut">
              <a:rPr lang="es-CO" smtClean="0"/>
              <a:t>31/05/2019</a:t>
            </a:fld>
            <a:endParaRPr lang="es-CO"/>
          </a:p>
        </p:txBody>
      </p:sp>
      <p:sp>
        <p:nvSpPr>
          <p:cNvPr id="5" name="Marcador de pie de página 4">
            <a:extLst>
              <a:ext uri="{FF2B5EF4-FFF2-40B4-BE49-F238E27FC236}">
                <a16:creationId xmlns:a16="http://schemas.microsoft.com/office/drawing/2014/main" id="{43981816-72A5-9E4C-BE75-DADCDA14E08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79F536C-391A-1043-A81E-0EA07DA1E51D}"/>
              </a:ext>
            </a:extLst>
          </p:cNvPr>
          <p:cNvSpPr>
            <a:spLocks noGrp="1"/>
          </p:cNvSpPr>
          <p:nvPr>
            <p:ph type="sldNum" sz="quarter" idx="12"/>
          </p:nvPr>
        </p:nvSpPr>
        <p:spPr/>
        <p:txBody>
          <a:bodyPr/>
          <a:lstStyle/>
          <a:p>
            <a:fld id="{086E8ED0-DF65-5E43-9FEC-939A1E0E561C}" type="slidenum">
              <a:rPr lang="es-CO" smtClean="0"/>
              <a:t>‹#›</a:t>
            </a:fld>
            <a:endParaRPr lang="es-CO"/>
          </a:p>
        </p:txBody>
      </p:sp>
    </p:spTree>
    <p:extLst>
      <p:ext uri="{BB962C8B-B14F-4D97-AF65-F5344CB8AC3E}">
        <p14:creationId xmlns:p14="http://schemas.microsoft.com/office/powerpoint/2010/main" val="2005852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E5A0B4-C2BD-DF46-8510-699D806D9E74}"/>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FB70511-FDF4-5B49-B59F-6A9DBADECE7F}"/>
              </a:ext>
            </a:extLst>
          </p:cNvPr>
          <p:cNvSpPr>
            <a:spLocks noGrp="1"/>
          </p:cNvSpPr>
          <p:nvPr>
            <p:ph sz="half" idx="1"/>
          </p:nvPr>
        </p:nvSpPr>
        <p:spPr>
          <a:xfrm>
            <a:off x="838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1E721826-4C79-B543-9FBD-16C45CA5921D}"/>
              </a:ext>
            </a:extLst>
          </p:cNvPr>
          <p:cNvSpPr>
            <a:spLocks noGrp="1"/>
          </p:cNvSpPr>
          <p:nvPr>
            <p:ph sz="half" idx="2"/>
          </p:nvPr>
        </p:nvSpPr>
        <p:spPr>
          <a:xfrm>
            <a:off x="6172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C9E9F5AD-E475-A14A-8C55-13D7310D0143}"/>
              </a:ext>
            </a:extLst>
          </p:cNvPr>
          <p:cNvSpPr>
            <a:spLocks noGrp="1"/>
          </p:cNvSpPr>
          <p:nvPr>
            <p:ph type="dt" sz="half" idx="10"/>
          </p:nvPr>
        </p:nvSpPr>
        <p:spPr/>
        <p:txBody>
          <a:bodyPr/>
          <a:lstStyle/>
          <a:p>
            <a:fld id="{E700AF6A-C8A0-0E4B-A31C-DC6F83232ABD}" type="datetimeFigureOut">
              <a:rPr lang="es-CO" smtClean="0"/>
              <a:t>31/05/2019</a:t>
            </a:fld>
            <a:endParaRPr lang="es-CO"/>
          </a:p>
        </p:txBody>
      </p:sp>
      <p:sp>
        <p:nvSpPr>
          <p:cNvPr id="6" name="Marcador de pie de página 5">
            <a:extLst>
              <a:ext uri="{FF2B5EF4-FFF2-40B4-BE49-F238E27FC236}">
                <a16:creationId xmlns:a16="http://schemas.microsoft.com/office/drawing/2014/main" id="{3F62F79D-9068-C148-BA22-7D794656390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279E3709-3853-AE40-972A-6E5A446231B7}"/>
              </a:ext>
            </a:extLst>
          </p:cNvPr>
          <p:cNvSpPr>
            <a:spLocks noGrp="1"/>
          </p:cNvSpPr>
          <p:nvPr>
            <p:ph type="sldNum" sz="quarter" idx="12"/>
          </p:nvPr>
        </p:nvSpPr>
        <p:spPr/>
        <p:txBody>
          <a:bodyPr/>
          <a:lstStyle/>
          <a:p>
            <a:fld id="{086E8ED0-DF65-5E43-9FEC-939A1E0E561C}" type="slidenum">
              <a:rPr lang="es-CO" smtClean="0"/>
              <a:t>‹#›</a:t>
            </a:fld>
            <a:endParaRPr lang="es-CO"/>
          </a:p>
        </p:txBody>
      </p:sp>
    </p:spTree>
    <p:extLst>
      <p:ext uri="{BB962C8B-B14F-4D97-AF65-F5344CB8AC3E}">
        <p14:creationId xmlns:p14="http://schemas.microsoft.com/office/powerpoint/2010/main" val="1129373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37FD6E-C071-AA48-8A7E-710FE97A52A4}"/>
              </a:ext>
            </a:extLst>
          </p:cNvPr>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A0515E33-00E9-D442-962B-129710C391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02F747D-8016-A44E-9958-2270846B0067}"/>
              </a:ext>
            </a:extLst>
          </p:cNvPr>
          <p:cNvSpPr>
            <a:spLocks noGrp="1"/>
          </p:cNvSpPr>
          <p:nvPr>
            <p:ph sz="half" idx="2"/>
          </p:nvPr>
        </p:nvSpPr>
        <p:spPr>
          <a:xfrm>
            <a:off x="839788" y="2505075"/>
            <a:ext cx="5157787"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29CFF8DF-E0AA-6D47-8E3E-4E33AFD039D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CEF0A74-2BAB-7F41-AC77-FC083A901CAF}"/>
              </a:ext>
            </a:extLst>
          </p:cNvPr>
          <p:cNvSpPr>
            <a:spLocks noGrp="1"/>
          </p:cNvSpPr>
          <p:nvPr>
            <p:ph sz="quarter" idx="4"/>
          </p:nvPr>
        </p:nvSpPr>
        <p:spPr>
          <a:xfrm>
            <a:off x="6172200" y="2505075"/>
            <a:ext cx="5183188"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A16190A3-424D-F848-AE42-A7B43111A00F}"/>
              </a:ext>
            </a:extLst>
          </p:cNvPr>
          <p:cNvSpPr>
            <a:spLocks noGrp="1"/>
          </p:cNvSpPr>
          <p:nvPr>
            <p:ph type="dt" sz="half" idx="10"/>
          </p:nvPr>
        </p:nvSpPr>
        <p:spPr/>
        <p:txBody>
          <a:bodyPr/>
          <a:lstStyle/>
          <a:p>
            <a:fld id="{E700AF6A-C8A0-0E4B-A31C-DC6F83232ABD}" type="datetimeFigureOut">
              <a:rPr lang="es-CO" smtClean="0"/>
              <a:t>31/05/2019</a:t>
            </a:fld>
            <a:endParaRPr lang="es-CO"/>
          </a:p>
        </p:txBody>
      </p:sp>
      <p:sp>
        <p:nvSpPr>
          <p:cNvPr id="8" name="Marcador de pie de página 7">
            <a:extLst>
              <a:ext uri="{FF2B5EF4-FFF2-40B4-BE49-F238E27FC236}">
                <a16:creationId xmlns:a16="http://schemas.microsoft.com/office/drawing/2014/main" id="{572FFBF4-A160-0A4D-BD56-EE3484C9679B}"/>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1609D3F3-5A79-D643-AD40-4710BE4A5C4F}"/>
              </a:ext>
            </a:extLst>
          </p:cNvPr>
          <p:cNvSpPr>
            <a:spLocks noGrp="1"/>
          </p:cNvSpPr>
          <p:nvPr>
            <p:ph type="sldNum" sz="quarter" idx="12"/>
          </p:nvPr>
        </p:nvSpPr>
        <p:spPr/>
        <p:txBody>
          <a:bodyPr/>
          <a:lstStyle/>
          <a:p>
            <a:fld id="{086E8ED0-DF65-5E43-9FEC-939A1E0E561C}" type="slidenum">
              <a:rPr lang="es-CO" smtClean="0"/>
              <a:t>‹#›</a:t>
            </a:fld>
            <a:endParaRPr lang="es-CO"/>
          </a:p>
        </p:txBody>
      </p:sp>
    </p:spTree>
    <p:extLst>
      <p:ext uri="{BB962C8B-B14F-4D97-AF65-F5344CB8AC3E}">
        <p14:creationId xmlns:p14="http://schemas.microsoft.com/office/powerpoint/2010/main" val="3992201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A5B9B5-CA90-9841-BAA9-BC96FA45FE40}"/>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6D0F26C8-3A1D-C041-9C03-2A93D9CD3F7B}"/>
              </a:ext>
            </a:extLst>
          </p:cNvPr>
          <p:cNvSpPr>
            <a:spLocks noGrp="1"/>
          </p:cNvSpPr>
          <p:nvPr>
            <p:ph type="dt" sz="half" idx="10"/>
          </p:nvPr>
        </p:nvSpPr>
        <p:spPr/>
        <p:txBody>
          <a:bodyPr/>
          <a:lstStyle/>
          <a:p>
            <a:fld id="{E700AF6A-C8A0-0E4B-A31C-DC6F83232ABD}" type="datetimeFigureOut">
              <a:rPr lang="es-CO" smtClean="0"/>
              <a:t>31/05/2019</a:t>
            </a:fld>
            <a:endParaRPr lang="es-CO"/>
          </a:p>
        </p:txBody>
      </p:sp>
      <p:sp>
        <p:nvSpPr>
          <p:cNvPr id="4" name="Marcador de pie de página 3">
            <a:extLst>
              <a:ext uri="{FF2B5EF4-FFF2-40B4-BE49-F238E27FC236}">
                <a16:creationId xmlns:a16="http://schemas.microsoft.com/office/drawing/2014/main" id="{E00BC9D4-7A9D-3247-918F-7643F5B8647B}"/>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A0A92010-96F4-144C-ACB8-F61E68DFCA5B}"/>
              </a:ext>
            </a:extLst>
          </p:cNvPr>
          <p:cNvSpPr>
            <a:spLocks noGrp="1"/>
          </p:cNvSpPr>
          <p:nvPr>
            <p:ph type="sldNum" sz="quarter" idx="12"/>
          </p:nvPr>
        </p:nvSpPr>
        <p:spPr/>
        <p:txBody>
          <a:bodyPr/>
          <a:lstStyle/>
          <a:p>
            <a:fld id="{086E8ED0-DF65-5E43-9FEC-939A1E0E561C}" type="slidenum">
              <a:rPr lang="es-CO" smtClean="0"/>
              <a:t>‹#›</a:t>
            </a:fld>
            <a:endParaRPr lang="es-CO"/>
          </a:p>
        </p:txBody>
      </p:sp>
    </p:spTree>
    <p:extLst>
      <p:ext uri="{BB962C8B-B14F-4D97-AF65-F5344CB8AC3E}">
        <p14:creationId xmlns:p14="http://schemas.microsoft.com/office/powerpoint/2010/main" val="3778903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7D80154-7307-E84D-9048-53C6C51E2169}"/>
              </a:ext>
            </a:extLst>
          </p:cNvPr>
          <p:cNvSpPr>
            <a:spLocks noGrp="1"/>
          </p:cNvSpPr>
          <p:nvPr>
            <p:ph type="dt" sz="half" idx="10"/>
          </p:nvPr>
        </p:nvSpPr>
        <p:spPr/>
        <p:txBody>
          <a:bodyPr/>
          <a:lstStyle/>
          <a:p>
            <a:fld id="{E700AF6A-C8A0-0E4B-A31C-DC6F83232ABD}" type="datetimeFigureOut">
              <a:rPr lang="es-CO" smtClean="0"/>
              <a:t>31/05/2019</a:t>
            </a:fld>
            <a:endParaRPr lang="es-CO"/>
          </a:p>
        </p:txBody>
      </p:sp>
      <p:sp>
        <p:nvSpPr>
          <p:cNvPr id="3" name="Marcador de pie de página 2">
            <a:extLst>
              <a:ext uri="{FF2B5EF4-FFF2-40B4-BE49-F238E27FC236}">
                <a16:creationId xmlns:a16="http://schemas.microsoft.com/office/drawing/2014/main" id="{AA43A851-ED28-8E4C-8804-9EDDD8DDE65C}"/>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6F8DD96B-203E-8741-A8DB-5E4ED5F08788}"/>
              </a:ext>
            </a:extLst>
          </p:cNvPr>
          <p:cNvSpPr>
            <a:spLocks noGrp="1"/>
          </p:cNvSpPr>
          <p:nvPr>
            <p:ph type="sldNum" sz="quarter" idx="12"/>
          </p:nvPr>
        </p:nvSpPr>
        <p:spPr/>
        <p:txBody>
          <a:bodyPr/>
          <a:lstStyle/>
          <a:p>
            <a:fld id="{086E8ED0-DF65-5E43-9FEC-939A1E0E561C}" type="slidenum">
              <a:rPr lang="es-CO" smtClean="0"/>
              <a:t>‹#›</a:t>
            </a:fld>
            <a:endParaRPr lang="es-CO"/>
          </a:p>
        </p:txBody>
      </p:sp>
    </p:spTree>
    <p:extLst>
      <p:ext uri="{BB962C8B-B14F-4D97-AF65-F5344CB8AC3E}">
        <p14:creationId xmlns:p14="http://schemas.microsoft.com/office/powerpoint/2010/main" val="4166783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57272F-D780-0F4A-9C69-A643A0121F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D7590F68-2B54-0640-BF9C-86E6721063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74ED9B3D-F593-9449-A7FE-345D70A255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BEE88A8-B7C5-334A-87A8-A62F3F6B75AD}"/>
              </a:ext>
            </a:extLst>
          </p:cNvPr>
          <p:cNvSpPr>
            <a:spLocks noGrp="1"/>
          </p:cNvSpPr>
          <p:nvPr>
            <p:ph type="dt" sz="half" idx="10"/>
          </p:nvPr>
        </p:nvSpPr>
        <p:spPr/>
        <p:txBody>
          <a:bodyPr/>
          <a:lstStyle/>
          <a:p>
            <a:fld id="{E700AF6A-C8A0-0E4B-A31C-DC6F83232ABD}" type="datetimeFigureOut">
              <a:rPr lang="es-CO" smtClean="0"/>
              <a:t>31/05/2019</a:t>
            </a:fld>
            <a:endParaRPr lang="es-CO"/>
          </a:p>
        </p:txBody>
      </p:sp>
      <p:sp>
        <p:nvSpPr>
          <p:cNvPr id="6" name="Marcador de pie de página 5">
            <a:extLst>
              <a:ext uri="{FF2B5EF4-FFF2-40B4-BE49-F238E27FC236}">
                <a16:creationId xmlns:a16="http://schemas.microsoft.com/office/drawing/2014/main" id="{59C46953-F893-E740-9CC9-6E11B64B7E33}"/>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17F72E77-1E42-6E48-BBA2-2DF6DDAC7135}"/>
              </a:ext>
            </a:extLst>
          </p:cNvPr>
          <p:cNvSpPr>
            <a:spLocks noGrp="1"/>
          </p:cNvSpPr>
          <p:nvPr>
            <p:ph type="sldNum" sz="quarter" idx="12"/>
          </p:nvPr>
        </p:nvSpPr>
        <p:spPr/>
        <p:txBody>
          <a:bodyPr/>
          <a:lstStyle/>
          <a:p>
            <a:fld id="{086E8ED0-DF65-5E43-9FEC-939A1E0E561C}" type="slidenum">
              <a:rPr lang="es-CO" smtClean="0"/>
              <a:t>‹#›</a:t>
            </a:fld>
            <a:endParaRPr lang="es-CO"/>
          </a:p>
        </p:txBody>
      </p:sp>
    </p:spTree>
    <p:extLst>
      <p:ext uri="{BB962C8B-B14F-4D97-AF65-F5344CB8AC3E}">
        <p14:creationId xmlns:p14="http://schemas.microsoft.com/office/powerpoint/2010/main" val="158464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57678A-74D1-7143-98A7-DA8891F5568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E2D2318E-84FA-4F44-822C-FB486F997C2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B4110707-D7E9-F642-AF1C-11DA8D6CBF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9E91696-CBC8-C641-A601-207E946493AA}"/>
              </a:ext>
            </a:extLst>
          </p:cNvPr>
          <p:cNvSpPr>
            <a:spLocks noGrp="1"/>
          </p:cNvSpPr>
          <p:nvPr>
            <p:ph type="dt" sz="half" idx="10"/>
          </p:nvPr>
        </p:nvSpPr>
        <p:spPr/>
        <p:txBody>
          <a:bodyPr/>
          <a:lstStyle/>
          <a:p>
            <a:fld id="{E700AF6A-C8A0-0E4B-A31C-DC6F83232ABD}" type="datetimeFigureOut">
              <a:rPr lang="es-CO" smtClean="0"/>
              <a:t>31/05/2019</a:t>
            </a:fld>
            <a:endParaRPr lang="es-CO"/>
          </a:p>
        </p:txBody>
      </p:sp>
      <p:sp>
        <p:nvSpPr>
          <p:cNvPr id="6" name="Marcador de pie de página 5">
            <a:extLst>
              <a:ext uri="{FF2B5EF4-FFF2-40B4-BE49-F238E27FC236}">
                <a16:creationId xmlns:a16="http://schemas.microsoft.com/office/drawing/2014/main" id="{D9169B04-F7C2-BC46-955D-B74F7E55775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E345408-EB6B-7A4A-9D82-245C7C4A94ED}"/>
              </a:ext>
            </a:extLst>
          </p:cNvPr>
          <p:cNvSpPr>
            <a:spLocks noGrp="1"/>
          </p:cNvSpPr>
          <p:nvPr>
            <p:ph type="sldNum" sz="quarter" idx="12"/>
          </p:nvPr>
        </p:nvSpPr>
        <p:spPr/>
        <p:txBody>
          <a:bodyPr/>
          <a:lstStyle/>
          <a:p>
            <a:fld id="{086E8ED0-DF65-5E43-9FEC-939A1E0E561C}" type="slidenum">
              <a:rPr lang="es-CO" smtClean="0"/>
              <a:t>‹#›</a:t>
            </a:fld>
            <a:endParaRPr lang="es-CO"/>
          </a:p>
        </p:txBody>
      </p:sp>
    </p:spTree>
    <p:extLst>
      <p:ext uri="{BB962C8B-B14F-4D97-AF65-F5344CB8AC3E}">
        <p14:creationId xmlns:p14="http://schemas.microsoft.com/office/powerpoint/2010/main" val="1397053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DD1E9E99-4BDA-444E-9B26-102E129EDA91}"/>
              </a:ext>
            </a:extLst>
          </p:cNvPr>
          <p:cNvSpPr>
            <a:spLocks noGrp="1"/>
          </p:cNvSpPr>
          <p:nvPr>
            <p:ph type="dt" sz="half" idx="2"/>
          </p:nvPr>
        </p:nvSpPr>
        <p:spPr>
          <a:xfrm>
            <a:off x="546410" y="6356350"/>
            <a:ext cx="2397512"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CO" dirty="0"/>
              <a:t>Rionegro, 31 de mayo de 2019</a:t>
            </a:r>
          </a:p>
        </p:txBody>
      </p:sp>
      <p:sp>
        <p:nvSpPr>
          <p:cNvPr id="5" name="Marcador de pie de página 4">
            <a:extLst>
              <a:ext uri="{FF2B5EF4-FFF2-40B4-BE49-F238E27FC236}">
                <a16:creationId xmlns:a16="http://schemas.microsoft.com/office/drawing/2014/main" id="{BB036969-1A29-3B42-884E-42356C82F58D}"/>
              </a:ext>
            </a:extLst>
          </p:cNvPr>
          <p:cNvSpPr>
            <a:spLocks noGrp="1"/>
          </p:cNvSpPr>
          <p:nvPr>
            <p:ph type="ftr" sz="quarter" idx="3"/>
          </p:nvPr>
        </p:nvSpPr>
        <p:spPr>
          <a:xfrm>
            <a:off x="3189249" y="6356350"/>
            <a:ext cx="496415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CO" dirty="0"/>
              <a:t>Del Catastro tradicional al Catastro Multipropósito</a:t>
            </a:r>
          </a:p>
        </p:txBody>
      </p:sp>
      <p:sp>
        <p:nvSpPr>
          <p:cNvPr id="6" name="Marcador de número de diapositiva 5">
            <a:extLst>
              <a:ext uri="{FF2B5EF4-FFF2-40B4-BE49-F238E27FC236}">
                <a16:creationId xmlns:a16="http://schemas.microsoft.com/office/drawing/2014/main" id="{801C04E5-2170-FE4B-806A-7B896F7981A9}"/>
              </a:ext>
            </a:extLst>
          </p:cNvPr>
          <p:cNvSpPr>
            <a:spLocks noGrp="1"/>
          </p:cNvSpPr>
          <p:nvPr>
            <p:ph type="sldNum" sz="quarter" idx="4"/>
          </p:nvPr>
        </p:nvSpPr>
        <p:spPr>
          <a:xfrm>
            <a:off x="8285356" y="6359525"/>
            <a:ext cx="29346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s-CO" dirty="0"/>
              <a:t>diagnosticoyoptimizacion@outlook.com</a:t>
            </a:r>
          </a:p>
        </p:txBody>
      </p:sp>
      <p:pic>
        <p:nvPicPr>
          <p:cNvPr id="7" name="Imagen 6">
            <a:extLst>
              <a:ext uri="{FF2B5EF4-FFF2-40B4-BE49-F238E27FC236}">
                <a16:creationId xmlns:a16="http://schemas.microsoft.com/office/drawing/2014/main" id="{9DE0F643-F94D-614F-8902-57EBA3F6C012}"/>
              </a:ext>
            </a:extLst>
          </p:cNvPr>
          <p:cNvPicPr>
            <a:picLocks noChangeAspect="1"/>
          </p:cNvPicPr>
          <p:nvPr userDrawn="1"/>
        </p:nvPicPr>
        <p:blipFill>
          <a:blip r:embed="rId14"/>
          <a:stretch>
            <a:fillRect/>
          </a:stretch>
        </p:blipFill>
        <p:spPr>
          <a:xfrm>
            <a:off x="11353800" y="5949950"/>
            <a:ext cx="819150" cy="908050"/>
          </a:xfrm>
          <a:prstGeom prst="rect">
            <a:avLst/>
          </a:prstGeom>
        </p:spPr>
      </p:pic>
    </p:spTree>
    <p:extLst>
      <p:ext uri="{BB962C8B-B14F-4D97-AF65-F5344CB8AC3E}">
        <p14:creationId xmlns:p14="http://schemas.microsoft.com/office/powerpoint/2010/main" val="2884414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6692AA1-E42F-7542-B9CB-EB8E36BA62B1}"/>
              </a:ext>
            </a:extLst>
          </p:cNvPr>
          <p:cNvPicPr>
            <a:picLocks noChangeAspect="1"/>
          </p:cNvPicPr>
          <p:nvPr/>
        </p:nvPicPr>
        <p:blipFill>
          <a:blip r:embed="rId2"/>
          <a:stretch>
            <a:fillRect/>
          </a:stretch>
        </p:blipFill>
        <p:spPr>
          <a:xfrm>
            <a:off x="11070682" y="5614988"/>
            <a:ext cx="1121318" cy="1243012"/>
          </a:xfrm>
          <a:prstGeom prst="rect">
            <a:avLst/>
          </a:prstGeom>
        </p:spPr>
      </p:pic>
      <p:sp>
        <p:nvSpPr>
          <p:cNvPr id="2" name="CuadroTexto 1">
            <a:extLst>
              <a:ext uri="{FF2B5EF4-FFF2-40B4-BE49-F238E27FC236}">
                <a16:creationId xmlns:a16="http://schemas.microsoft.com/office/drawing/2014/main" id="{E8E01000-7D12-D343-B66D-6C296F725F8D}"/>
              </a:ext>
            </a:extLst>
          </p:cNvPr>
          <p:cNvSpPr txBox="1"/>
          <p:nvPr/>
        </p:nvSpPr>
        <p:spPr>
          <a:xfrm>
            <a:off x="2195763" y="1304933"/>
            <a:ext cx="7940841" cy="2708434"/>
          </a:xfrm>
          <a:prstGeom prst="rect">
            <a:avLst/>
          </a:prstGeom>
          <a:noFill/>
        </p:spPr>
        <p:txBody>
          <a:bodyPr wrap="square" rtlCol="0">
            <a:spAutoFit/>
          </a:bodyPr>
          <a:lstStyle/>
          <a:p>
            <a:pPr algn="ctr"/>
            <a:r>
              <a:rPr lang="es-CO" sz="3000" b="1" dirty="0">
                <a:solidFill>
                  <a:schemeClr val="accent1">
                    <a:lumMod val="75000"/>
                  </a:schemeClr>
                </a:solidFill>
                <a:latin typeface="Arial" panose="020B0604020202020204" pitchFamily="34" charset="0"/>
                <a:cs typeface="Arial" panose="020B0604020202020204" pitchFamily="34" charset="0"/>
              </a:rPr>
              <a:t>DEL CATASTRO TRADICIONAL </a:t>
            </a:r>
          </a:p>
          <a:p>
            <a:pPr algn="ctr"/>
            <a:r>
              <a:rPr lang="es-CO" sz="3000" b="1" dirty="0">
                <a:solidFill>
                  <a:schemeClr val="accent1">
                    <a:lumMod val="75000"/>
                  </a:schemeClr>
                </a:solidFill>
                <a:latin typeface="Arial" panose="020B0604020202020204" pitchFamily="34" charset="0"/>
                <a:cs typeface="Arial" panose="020B0604020202020204" pitchFamily="34" charset="0"/>
              </a:rPr>
              <a:t>AL </a:t>
            </a:r>
          </a:p>
          <a:p>
            <a:pPr algn="ctr"/>
            <a:r>
              <a:rPr lang="es-CO" sz="3000" b="1" dirty="0">
                <a:solidFill>
                  <a:schemeClr val="accent1">
                    <a:lumMod val="75000"/>
                  </a:schemeClr>
                </a:solidFill>
                <a:latin typeface="Arial" panose="020B0604020202020204" pitchFamily="34" charset="0"/>
                <a:cs typeface="Arial" panose="020B0604020202020204" pitchFamily="34" charset="0"/>
              </a:rPr>
              <a:t>CATASTRO MULTIPROPÓSITO:</a:t>
            </a:r>
          </a:p>
          <a:p>
            <a:pPr algn="ctr"/>
            <a:endParaRPr lang="es-CO" sz="3200" b="1" dirty="0">
              <a:solidFill>
                <a:schemeClr val="accent1">
                  <a:lumMod val="75000"/>
                </a:schemeClr>
              </a:solidFill>
              <a:latin typeface="Arial" panose="020B0604020202020204" pitchFamily="34" charset="0"/>
              <a:cs typeface="Arial" panose="020B0604020202020204" pitchFamily="34" charset="0"/>
            </a:endParaRPr>
          </a:p>
          <a:p>
            <a:pPr algn="ctr"/>
            <a:r>
              <a:rPr lang="es-CO" sz="2400" b="1" dirty="0">
                <a:solidFill>
                  <a:schemeClr val="accent1">
                    <a:lumMod val="75000"/>
                  </a:schemeClr>
                </a:solidFill>
                <a:latin typeface="Arial" panose="020B0604020202020204" pitchFamily="34" charset="0"/>
                <a:cs typeface="Arial" panose="020B0604020202020204" pitchFamily="34" charset="0"/>
              </a:rPr>
              <a:t>Campos de acción y proyección para el desarrollo territorial</a:t>
            </a:r>
          </a:p>
        </p:txBody>
      </p:sp>
      <p:sp>
        <p:nvSpPr>
          <p:cNvPr id="3" name="CuadroTexto 2">
            <a:extLst>
              <a:ext uri="{FF2B5EF4-FFF2-40B4-BE49-F238E27FC236}">
                <a16:creationId xmlns:a16="http://schemas.microsoft.com/office/drawing/2014/main" id="{836D3035-5F0C-5546-9951-ADD24939D76C}"/>
              </a:ext>
            </a:extLst>
          </p:cNvPr>
          <p:cNvSpPr txBox="1"/>
          <p:nvPr/>
        </p:nvSpPr>
        <p:spPr>
          <a:xfrm>
            <a:off x="1985211" y="6023629"/>
            <a:ext cx="8361947" cy="553998"/>
          </a:xfrm>
          <a:prstGeom prst="rect">
            <a:avLst/>
          </a:prstGeom>
          <a:noFill/>
        </p:spPr>
        <p:txBody>
          <a:bodyPr wrap="square" rtlCol="0">
            <a:spAutoFit/>
          </a:bodyPr>
          <a:lstStyle/>
          <a:p>
            <a:pPr algn="ctr"/>
            <a:r>
              <a:rPr lang="es-CO" sz="1600" b="1" dirty="0"/>
              <a:t>IVÁN DARÍO CARDONA QUERUBÍN – JUAN RODRIGO HIGUERA AGUILAR</a:t>
            </a:r>
          </a:p>
          <a:p>
            <a:pPr algn="ctr"/>
            <a:r>
              <a:rPr lang="es-CO" sz="1400" b="1" dirty="0"/>
              <a:t>Rionegro, 31 de mayo de 2019</a:t>
            </a:r>
          </a:p>
        </p:txBody>
      </p:sp>
      <p:sp>
        <p:nvSpPr>
          <p:cNvPr id="5" name="CuadroTexto 4">
            <a:extLst>
              <a:ext uri="{FF2B5EF4-FFF2-40B4-BE49-F238E27FC236}">
                <a16:creationId xmlns:a16="http://schemas.microsoft.com/office/drawing/2014/main" id="{724ECC8F-9039-194D-8CAE-53E29CE6CF87}"/>
              </a:ext>
            </a:extLst>
          </p:cNvPr>
          <p:cNvSpPr txBox="1"/>
          <p:nvPr/>
        </p:nvSpPr>
        <p:spPr>
          <a:xfrm>
            <a:off x="1985211" y="5261045"/>
            <a:ext cx="8361947" cy="707886"/>
          </a:xfrm>
          <a:prstGeom prst="rect">
            <a:avLst/>
          </a:prstGeom>
          <a:noFill/>
        </p:spPr>
        <p:txBody>
          <a:bodyPr wrap="square" rtlCol="0">
            <a:spAutoFit/>
          </a:bodyPr>
          <a:lstStyle/>
          <a:p>
            <a:pPr algn="ctr"/>
            <a:r>
              <a:rPr lang="es-CO" sz="2000" b="1" dirty="0"/>
              <a:t>DESARROLLO TERRITORIAL Y SISTEMA VALUATORIO</a:t>
            </a:r>
          </a:p>
          <a:p>
            <a:pPr algn="ctr"/>
            <a:r>
              <a:rPr lang="es-CO" sz="2000" b="1" dirty="0"/>
              <a:t>I ENCUENTRO  REGIONAL</a:t>
            </a:r>
          </a:p>
        </p:txBody>
      </p:sp>
    </p:spTree>
    <p:extLst>
      <p:ext uri="{BB962C8B-B14F-4D97-AF65-F5344CB8AC3E}">
        <p14:creationId xmlns:p14="http://schemas.microsoft.com/office/powerpoint/2010/main" val="660870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imer punto de acuerdo de paz">
            <a:extLst>
              <a:ext uri="{FF2B5EF4-FFF2-40B4-BE49-F238E27FC236}">
                <a16:creationId xmlns:a16="http://schemas.microsoft.com/office/drawing/2014/main" id="{3BDEACDB-B9BB-0340-91EB-E7F86F563071}"/>
              </a:ext>
            </a:extLst>
          </p:cNvPr>
          <p:cNvSpPr txBox="1">
            <a:spLocks/>
          </p:cNvSpPr>
          <p:nvPr/>
        </p:nvSpPr>
        <p:spPr>
          <a:xfrm>
            <a:off x="700087" y="285751"/>
            <a:ext cx="11177677" cy="10437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b="1" dirty="0">
                <a:solidFill>
                  <a:schemeClr val="accent1">
                    <a:lumMod val="75000"/>
                  </a:schemeClr>
                </a:solidFill>
                <a:latin typeface="Arial" panose="020B0604020202020204" pitchFamily="34" charset="0"/>
                <a:cs typeface="Arial" panose="020B0604020202020204" pitchFamily="34" charset="0"/>
              </a:rPr>
              <a:t>Primer punto del Acuerdo de La Habana</a:t>
            </a:r>
            <a:br>
              <a:rPr lang="es-CO" b="1" dirty="0">
                <a:solidFill>
                  <a:schemeClr val="accent1">
                    <a:lumMod val="75000"/>
                  </a:schemeClr>
                </a:solidFill>
                <a:latin typeface="Arial" panose="020B0604020202020204" pitchFamily="34" charset="0"/>
                <a:cs typeface="Arial" panose="020B0604020202020204" pitchFamily="34" charset="0"/>
              </a:rPr>
            </a:br>
            <a:r>
              <a:rPr lang="es-CO" sz="2000" b="1" dirty="0">
                <a:solidFill>
                  <a:schemeClr val="accent1">
                    <a:lumMod val="75000"/>
                  </a:schemeClr>
                </a:solidFill>
                <a:latin typeface="Arial" panose="020B0604020202020204" pitchFamily="34" charset="0"/>
                <a:cs typeface="Arial" panose="020B0604020202020204" pitchFamily="34" charset="0"/>
              </a:rPr>
              <a:t>24 de noviembre de 2016</a:t>
            </a:r>
          </a:p>
        </p:txBody>
      </p:sp>
      <p:sp>
        <p:nvSpPr>
          <p:cNvPr id="5" name="Marcador de contenido 4">
            <a:extLst>
              <a:ext uri="{FF2B5EF4-FFF2-40B4-BE49-F238E27FC236}">
                <a16:creationId xmlns:a16="http://schemas.microsoft.com/office/drawing/2014/main" id="{80764ACA-984E-474D-9B91-03C201C6B3FB}"/>
              </a:ext>
            </a:extLst>
          </p:cNvPr>
          <p:cNvSpPr txBox="1">
            <a:spLocks noGrp="1"/>
          </p:cNvSpPr>
          <p:nvPr>
            <p:ph idx="1"/>
          </p:nvPr>
        </p:nvSpPr>
        <p:spPr>
          <a:xfrm>
            <a:off x="507161" y="960407"/>
            <a:ext cx="11177677" cy="57547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indent="0" algn="just">
              <a:buNone/>
            </a:pPr>
            <a:r>
              <a:rPr lang="es-CO" sz="2600" b="1" i="1" dirty="0">
                <a:latin typeface="Arial Rounded MT Bold" panose="020F0704030504030204" pitchFamily="34" charset="77"/>
              </a:rPr>
              <a:t>“</a:t>
            </a:r>
            <a:r>
              <a:rPr lang="es-CO" dirty="0">
                <a:latin typeface="Arial Rounded MT Bold" panose="020F0704030504030204" pitchFamily="34" charset="77"/>
              </a:rPr>
              <a:t>…</a:t>
            </a:r>
          </a:p>
          <a:p>
            <a:pPr algn="just"/>
            <a:r>
              <a:rPr lang="es-CO" i="1" dirty="0">
                <a:latin typeface="Arial Rounded MT Bold" panose="020F0704030504030204" pitchFamily="34" charset="77"/>
              </a:rPr>
              <a:t>Apoyo técnico, administrativo y financiero a los municipios para la formación, donde sea necesario, actualización y conservación del catastro rural. </a:t>
            </a:r>
          </a:p>
          <a:p>
            <a:pPr marL="0" indent="0" algn="just">
              <a:buNone/>
            </a:pPr>
            <a:r>
              <a:rPr lang="es-CO" i="1" dirty="0">
                <a:latin typeface="Arial Rounded MT Bold" panose="020F0704030504030204" pitchFamily="34" charset="77"/>
              </a:rPr>
              <a:t> </a:t>
            </a:r>
          </a:p>
          <a:p>
            <a:pPr algn="just"/>
            <a:r>
              <a:rPr lang="es-CO" i="1" dirty="0">
                <a:latin typeface="Arial Rounded MT Bold" panose="020F0704030504030204" pitchFamily="34" charset="77"/>
              </a:rPr>
              <a:t>La garantía de una amplia y efectiva participación ciudadana que vele por la transparencia de la información. En todo caso, </a:t>
            </a:r>
            <a:r>
              <a:rPr lang="es-CO" i="1" dirty="0">
                <a:solidFill>
                  <a:srgbClr val="C00000"/>
                </a:solidFill>
                <a:latin typeface="Arial Rounded MT Bold" panose="020F0704030504030204" pitchFamily="34" charset="77"/>
              </a:rPr>
              <a:t>los asuntos de orden catastral, que tengan que ver con las comunidades rurales, contarán con la participación de sus integrantes </a:t>
            </a:r>
            <a:r>
              <a:rPr lang="es-CO" i="1" dirty="0">
                <a:latin typeface="Arial Rounded MT Bold" panose="020F0704030504030204" pitchFamily="34" charset="77"/>
              </a:rPr>
              <a:t>(sic). En ningún caso lo aquí acordado afectará los derechos adquiridos por las comunidades indígenas y afrodescendientes y demás comunidades rurales. </a:t>
            </a:r>
          </a:p>
          <a:p>
            <a:pPr marL="0" indent="0" algn="just">
              <a:buNone/>
            </a:pPr>
            <a:r>
              <a:rPr lang="es-CO" dirty="0">
                <a:latin typeface="Arial Rounded MT Bold" panose="020F0704030504030204" pitchFamily="34" charset="77"/>
              </a:rPr>
              <a:t>…”</a:t>
            </a:r>
          </a:p>
        </p:txBody>
      </p:sp>
    </p:spTree>
    <p:extLst>
      <p:ext uri="{BB962C8B-B14F-4D97-AF65-F5344CB8AC3E}">
        <p14:creationId xmlns:p14="http://schemas.microsoft.com/office/powerpoint/2010/main" val="1975942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imer punto de acuerdo de paz">
            <a:extLst>
              <a:ext uri="{FF2B5EF4-FFF2-40B4-BE49-F238E27FC236}">
                <a16:creationId xmlns:a16="http://schemas.microsoft.com/office/drawing/2014/main" id="{3BDEACDB-B9BB-0340-91EB-E7F86F563071}"/>
              </a:ext>
            </a:extLst>
          </p:cNvPr>
          <p:cNvSpPr txBox="1">
            <a:spLocks/>
          </p:cNvSpPr>
          <p:nvPr/>
        </p:nvSpPr>
        <p:spPr>
          <a:xfrm>
            <a:off x="700087" y="285751"/>
            <a:ext cx="11177677" cy="10437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b="1" dirty="0">
                <a:solidFill>
                  <a:schemeClr val="accent1">
                    <a:lumMod val="75000"/>
                  </a:schemeClr>
                </a:solidFill>
                <a:latin typeface="Arial" panose="020B0604020202020204" pitchFamily="34" charset="0"/>
                <a:cs typeface="Arial" panose="020B0604020202020204" pitchFamily="34" charset="0"/>
              </a:rPr>
              <a:t>Primer punto del Acuerdo de La Habana</a:t>
            </a:r>
            <a:br>
              <a:rPr lang="es-CO" b="1" dirty="0">
                <a:solidFill>
                  <a:schemeClr val="accent1">
                    <a:lumMod val="75000"/>
                  </a:schemeClr>
                </a:solidFill>
                <a:latin typeface="Arial" panose="020B0604020202020204" pitchFamily="34" charset="0"/>
                <a:cs typeface="Arial" panose="020B0604020202020204" pitchFamily="34" charset="0"/>
              </a:rPr>
            </a:br>
            <a:r>
              <a:rPr lang="es-CO" sz="2000" b="1" dirty="0">
                <a:solidFill>
                  <a:schemeClr val="accent1">
                    <a:lumMod val="75000"/>
                  </a:schemeClr>
                </a:solidFill>
                <a:latin typeface="Arial" panose="020B0604020202020204" pitchFamily="34" charset="0"/>
                <a:cs typeface="Arial" panose="020B0604020202020204" pitchFamily="34" charset="0"/>
              </a:rPr>
              <a:t>24 de noviembre de 2016</a:t>
            </a:r>
          </a:p>
        </p:txBody>
      </p:sp>
      <p:sp>
        <p:nvSpPr>
          <p:cNvPr id="5" name="Marcador de contenido 4">
            <a:extLst>
              <a:ext uri="{FF2B5EF4-FFF2-40B4-BE49-F238E27FC236}">
                <a16:creationId xmlns:a16="http://schemas.microsoft.com/office/drawing/2014/main" id="{80764ACA-984E-474D-9B91-03C201C6B3FB}"/>
              </a:ext>
            </a:extLst>
          </p:cNvPr>
          <p:cNvSpPr txBox="1">
            <a:spLocks noGrp="1"/>
          </p:cNvSpPr>
          <p:nvPr>
            <p:ph idx="1"/>
          </p:nvPr>
        </p:nvSpPr>
        <p:spPr>
          <a:xfrm>
            <a:off x="507161" y="1348206"/>
            <a:ext cx="11177677" cy="49791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indent="0" algn="just">
              <a:buNone/>
            </a:pPr>
            <a:r>
              <a:rPr lang="es-CO" i="1" dirty="0">
                <a:latin typeface="Arial Rounded MT Bold" panose="020F0704030504030204" pitchFamily="34" charset="77"/>
              </a:rPr>
              <a:t>“…</a:t>
            </a:r>
          </a:p>
          <a:p>
            <a:pPr marL="0" indent="0" algn="just">
              <a:buNone/>
            </a:pPr>
            <a:r>
              <a:rPr lang="es-CO" i="1" dirty="0">
                <a:latin typeface="Arial Rounded MT Bold" panose="020F0704030504030204" pitchFamily="34" charset="77"/>
              </a:rPr>
              <a:t>• La adecuación de una normatividad para que </a:t>
            </a:r>
            <a:r>
              <a:rPr lang="es-CO" i="1" dirty="0">
                <a:solidFill>
                  <a:srgbClr val="C00000"/>
                </a:solidFill>
                <a:latin typeface="Arial Rounded MT Bold" panose="020F0704030504030204" pitchFamily="34" charset="77"/>
              </a:rPr>
              <a:t>los municipios fijen las tarifas del impuesto predial en desarrollo del principio de progresividad: </a:t>
            </a:r>
            <a:r>
              <a:rPr lang="es-CO" i="1" u="sng" dirty="0">
                <a:solidFill>
                  <a:srgbClr val="C00000"/>
                </a:solidFill>
                <a:highlight>
                  <a:srgbClr val="FFFF00"/>
                </a:highlight>
                <a:latin typeface="Arial Rounded MT Bold" panose="020F0704030504030204" pitchFamily="34" charset="77"/>
              </a:rPr>
              <a:t>el que más tiene más paga</a:t>
            </a:r>
            <a:r>
              <a:rPr lang="es-CO" i="1" dirty="0">
                <a:latin typeface="Arial Rounded MT Bold" panose="020F0704030504030204" pitchFamily="34" charset="77"/>
              </a:rPr>
              <a:t>, fundamentado en la equidad y la justicia social. </a:t>
            </a:r>
          </a:p>
          <a:p>
            <a:pPr marL="0" indent="0" algn="just">
              <a:buNone/>
            </a:pPr>
            <a:endParaRPr lang="es-CO" i="1" dirty="0">
              <a:latin typeface="Arial Rounded MT Bold" panose="020F0704030504030204" pitchFamily="34" charset="77"/>
            </a:endParaRPr>
          </a:p>
          <a:p>
            <a:pPr marL="0" indent="0" algn="just">
              <a:buNone/>
            </a:pPr>
            <a:r>
              <a:rPr lang="es-CO" i="1" dirty="0">
                <a:latin typeface="Arial Rounded MT Bold" panose="020F0704030504030204" pitchFamily="34" charset="77"/>
              </a:rPr>
              <a:t>• </a:t>
            </a:r>
            <a:r>
              <a:rPr lang="es-CO" i="1" dirty="0">
                <a:solidFill>
                  <a:srgbClr val="C00000"/>
                </a:solidFill>
                <a:latin typeface="Arial Rounded MT Bold" panose="020F0704030504030204" pitchFamily="34" charset="77"/>
              </a:rPr>
              <a:t>Incentivos a los municipios </a:t>
            </a:r>
            <a:r>
              <a:rPr lang="es-CO" i="1" dirty="0">
                <a:latin typeface="Arial Rounded MT Bold" panose="020F0704030504030204" pitchFamily="34" charset="77"/>
              </a:rPr>
              <a:t>incluyendo, cuando sea necesario, transferencias a las finanzas municipales, para que </a:t>
            </a:r>
            <a:r>
              <a:rPr lang="es-CO" i="1" dirty="0">
                <a:solidFill>
                  <a:srgbClr val="C00000"/>
                </a:solidFill>
                <a:latin typeface="Arial Rounded MT Bold" panose="020F0704030504030204" pitchFamily="34" charset="77"/>
              </a:rPr>
              <a:t>adopten exenciones al impuesto predial </a:t>
            </a:r>
            <a:r>
              <a:rPr lang="es-CO" i="1" dirty="0">
                <a:latin typeface="Arial Rounded MT Bold" panose="020F0704030504030204" pitchFamily="34" charset="77"/>
              </a:rPr>
              <a:t>para las personas beneficiarias de los programas de acceso y para los pequeños productores. </a:t>
            </a:r>
          </a:p>
          <a:p>
            <a:pPr marL="0" indent="0" algn="just">
              <a:buNone/>
            </a:pPr>
            <a:r>
              <a:rPr lang="es-CO" i="1" dirty="0">
                <a:latin typeface="Arial Rounded MT Bold" panose="020F0704030504030204" pitchFamily="34" charset="77"/>
              </a:rPr>
              <a:t>…”</a:t>
            </a:r>
          </a:p>
        </p:txBody>
      </p:sp>
    </p:spTree>
    <p:extLst>
      <p:ext uri="{BB962C8B-B14F-4D97-AF65-F5344CB8AC3E}">
        <p14:creationId xmlns:p14="http://schemas.microsoft.com/office/powerpoint/2010/main" val="607570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imer punto de acuerdo de paz">
            <a:extLst>
              <a:ext uri="{FF2B5EF4-FFF2-40B4-BE49-F238E27FC236}">
                <a16:creationId xmlns:a16="http://schemas.microsoft.com/office/drawing/2014/main" id="{3BDEACDB-B9BB-0340-91EB-E7F86F563071}"/>
              </a:ext>
            </a:extLst>
          </p:cNvPr>
          <p:cNvSpPr txBox="1">
            <a:spLocks/>
          </p:cNvSpPr>
          <p:nvPr/>
        </p:nvSpPr>
        <p:spPr>
          <a:xfrm>
            <a:off x="700087" y="285751"/>
            <a:ext cx="11177677" cy="10437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b="1" dirty="0">
                <a:solidFill>
                  <a:schemeClr val="accent1">
                    <a:lumMod val="75000"/>
                  </a:schemeClr>
                </a:solidFill>
                <a:latin typeface="Arial" panose="020B0604020202020204" pitchFamily="34" charset="0"/>
                <a:cs typeface="Arial" panose="020B0604020202020204" pitchFamily="34" charset="0"/>
              </a:rPr>
              <a:t>Primer punto del Acuerdo de La Habana</a:t>
            </a:r>
            <a:br>
              <a:rPr lang="es-CO" b="1" dirty="0">
                <a:solidFill>
                  <a:schemeClr val="accent1">
                    <a:lumMod val="75000"/>
                  </a:schemeClr>
                </a:solidFill>
                <a:latin typeface="Arial" panose="020B0604020202020204" pitchFamily="34" charset="0"/>
                <a:cs typeface="Arial" panose="020B0604020202020204" pitchFamily="34" charset="0"/>
              </a:rPr>
            </a:br>
            <a:r>
              <a:rPr lang="es-CO" sz="2000" b="1" dirty="0">
                <a:solidFill>
                  <a:schemeClr val="accent1">
                    <a:lumMod val="75000"/>
                  </a:schemeClr>
                </a:solidFill>
                <a:latin typeface="Arial" panose="020B0604020202020204" pitchFamily="34" charset="0"/>
                <a:cs typeface="Arial" panose="020B0604020202020204" pitchFamily="34" charset="0"/>
              </a:rPr>
              <a:t>24 de noviembre de 2016</a:t>
            </a:r>
          </a:p>
        </p:txBody>
      </p:sp>
      <p:sp>
        <p:nvSpPr>
          <p:cNvPr id="5" name="Marcador de contenido 4">
            <a:extLst>
              <a:ext uri="{FF2B5EF4-FFF2-40B4-BE49-F238E27FC236}">
                <a16:creationId xmlns:a16="http://schemas.microsoft.com/office/drawing/2014/main" id="{80764ACA-984E-474D-9B91-03C201C6B3FB}"/>
              </a:ext>
            </a:extLst>
          </p:cNvPr>
          <p:cNvSpPr txBox="1">
            <a:spLocks noGrp="1"/>
          </p:cNvSpPr>
          <p:nvPr>
            <p:ph idx="1"/>
          </p:nvPr>
        </p:nvSpPr>
        <p:spPr>
          <a:xfrm>
            <a:off x="507161" y="1713498"/>
            <a:ext cx="11177677" cy="34310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indent="0" algn="just">
              <a:buNone/>
            </a:pPr>
            <a:r>
              <a:rPr lang="es-CO" i="1" dirty="0">
                <a:latin typeface="Arial Rounded MT Bold" panose="020F0704030504030204" pitchFamily="34" charset="77"/>
              </a:rPr>
              <a:t>“…</a:t>
            </a:r>
          </a:p>
          <a:p>
            <a:pPr algn="just"/>
            <a:r>
              <a:rPr lang="es-CO" i="1" dirty="0">
                <a:solidFill>
                  <a:srgbClr val="C00000"/>
                </a:solidFill>
                <a:latin typeface="Arial Rounded MT Bold" panose="020F0704030504030204" pitchFamily="34" charset="77"/>
              </a:rPr>
              <a:t>Los propósitos </a:t>
            </a:r>
            <a:r>
              <a:rPr lang="es-CO" i="1" dirty="0">
                <a:latin typeface="Arial Rounded MT Bold" panose="020F0704030504030204" pitchFamily="34" charset="77"/>
              </a:rPr>
              <a:t>de la formación y actualización integral del catastro, como del registro de inmuebles rurales, además de obtener el </a:t>
            </a:r>
            <a:r>
              <a:rPr lang="es-CO" i="1" dirty="0">
                <a:solidFill>
                  <a:srgbClr val="C00000"/>
                </a:solidFill>
                <a:latin typeface="Arial Rounded MT Bold" panose="020F0704030504030204" pitchFamily="34" charset="77"/>
              </a:rPr>
              <a:t>mejoramiento sostenible de la información y de los procesos catastrales</a:t>
            </a:r>
            <a:r>
              <a:rPr lang="es-CO" i="1" dirty="0">
                <a:latin typeface="Arial Rounded MT Bold" panose="020F0704030504030204" pitchFamily="34" charset="77"/>
              </a:rPr>
              <a:t>, apuntarán a dar </a:t>
            </a:r>
            <a:r>
              <a:rPr lang="es-CO" i="1" dirty="0">
                <a:solidFill>
                  <a:srgbClr val="C00000"/>
                </a:solidFill>
                <a:latin typeface="Arial Rounded MT Bold" panose="020F0704030504030204" pitchFamily="34" charset="77"/>
              </a:rPr>
              <a:t>seguridad jurídica y social</a:t>
            </a:r>
            <a:r>
              <a:rPr lang="es-CO" i="1" dirty="0">
                <a:latin typeface="Arial Rounded MT Bold" panose="020F0704030504030204" pitchFamily="34" charset="77"/>
              </a:rPr>
              <a:t>, especialmente a la </a:t>
            </a:r>
            <a:r>
              <a:rPr lang="es-CO" i="1" dirty="0">
                <a:solidFill>
                  <a:srgbClr val="C00000"/>
                </a:solidFill>
                <a:latin typeface="Arial Rounded MT Bold" panose="020F0704030504030204" pitchFamily="34" charset="77"/>
              </a:rPr>
              <a:t>pequeña y mediana propiedad rural</a:t>
            </a:r>
            <a:r>
              <a:rPr lang="es-CO" i="1" dirty="0">
                <a:latin typeface="Arial Rounded MT Bold" panose="020F0704030504030204" pitchFamily="34" charset="77"/>
              </a:rPr>
              <a:t>, en beneficio de la producción alimentaria y del equilibrio ambiental.”</a:t>
            </a:r>
          </a:p>
        </p:txBody>
      </p:sp>
    </p:spTree>
    <p:extLst>
      <p:ext uri="{BB962C8B-B14F-4D97-AF65-F5344CB8AC3E}">
        <p14:creationId xmlns:p14="http://schemas.microsoft.com/office/powerpoint/2010/main" val="2534549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9B5EE09-98A9-384E-AF95-6B7E6D566D38}"/>
              </a:ext>
            </a:extLst>
          </p:cNvPr>
          <p:cNvSpPr/>
          <p:nvPr/>
        </p:nvSpPr>
        <p:spPr>
          <a:xfrm>
            <a:off x="3810000" y="-36595178"/>
            <a:ext cx="4572000" cy="1908792"/>
          </a:xfrm>
          <a:prstGeom prst="rect">
            <a:avLst/>
          </a:prstGeom>
        </p:spPr>
        <p:txBody>
          <a:bodyPr>
            <a:spAutoFit/>
          </a:bodyPr>
          <a:lstStyle/>
          <a:p>
            <a:r>
              <a:rPr lang="es-CO" sz="562" dirty="0"/>
              <a:t>1.1.9. Formación y actualización del catastro e impuesto predial rural: con el propósito de propiciar el uso adecuado, productivo y sostenible de la tierra, crear un sistema de información que sirva para la promoción del desarrollo agrario integral, incrementar Acuerdo Final 24.11.2016 Página 19 de 310 el recaudo efectivo de los municipios y la inversión social, estimular la desconcentración de la propiedad rural improductiva, y en general regularizar con transparencia la propiedad de la tierra, el Gobierno Nacional pondrá en marcha: • Un Sistema General de Información Catastral, integral y multipropósito, que en un plazo máximo de 7 años concrete la formación y actualización del catastro rural, vincule el registro de inmuebles rurales y se ejecute en el marco de la autonomía municipal. En desarrollo de los principios de Priorización y de Bienestar y Buen vivir, este catastro deberá producir resultados tempranos en las zonas priorizadas, en el marco de lo que acuerden el Gobierno Nacional y las FARC-EP. Este sistema tendrá información desagregada por sexo y etnia, que permita, entre otros, contar con información sobre el tamaño y las características de los predios y las formas de titulación. El avalúo catastral se hará por parte de la autoridad competente de conformidad con la ley. • Apoyo técnico, administrativo y financiero a los municipios para la formación, donde sea necesario, actualización y conservación del catastro rural. • La garantía de una amplia y efectiva participación ciudadana que vele por la transparencia de la información. En todo caso, los asuntos de orden catastral, que tengan que ver con las comunidades rurales, contarán con la participación de sus integrantes. En ningún caso lo aquí acordado afectará los derechos adquiridos por las comunidades indígenas y afrodescendientes y demás comunidades rurales. • Un sistema para que los municipios liquiden, cobren y recauden efectivamente el impuesto predial, en desarrollo de la actualización catastral y dentro del marco de su autonomía. • La adecuación de una normatividad para que los municipios fijen las tarifas del impuesto predial en desarrollo del principio de progresividad: el que más tiene más paga, fundamentado en la equidad y la justicia social. • Incentivos a los municipios incluyendo, cuando sea necesario, transferencias a las finanzas municipales, para que adopten exenciones al impuesto predial para las personas beneficiarias de los programas de acceso y para los pequeños productores. Los propósitos de la formación y actualización integral del catastro, como del registro de inmuebles rurales, además de obtener el mejoramiento sostenible de la información y de los procesos catastrales, apuntarán a dar seguridad jurídica y social, especialmente a la pequeña y mediana propiedad rural, en beneficio de la producción alimentaria y del equilibrio ambiental</a:t>
            </a:r>
          </a:p>
        </p:txBody>
      </p:sp>
      <p:sp>
        <p:nvSpPr>
          <p:cNvPr id="5" name="Primer punto de acuerdo de paz">
            <a:extLst>
              <a:ext uri="{FF2B5EF4-FFF2-40B4-BE49-F238E27FC236}">
                <a16:creationId xmlns:a16="http://schemas.microsoft.com/office/drawing/2014/main" id="{B74752B2-4394-654D-AD97-89BEC5F550D5}"/>
              </a:ext>
            </a:extLst>
          </p:cNvPr>
          <p:cNvSpPr txBox="1">
            <a:spLocks noGrp="1"/>
          </p:cNvSpPr>
          <p:nvPr>
            <p:ph type="ctrTitle"/>
          </p:nvPr>
        </p:nvSpPr>
        <p:spPr>
          <a:xfrm>
            <a:off x="1643992" y="375348"/>
            <a:ext cx="8904015" cy="526852"/>
          </a:xfrm>
          <a:prstGeom prst="rect">
            <a:avLst/>
          </a:prstGeom>
        </p:spPr>
        <p:txBody>
          <a:bodyPr>
            <a:noAutofit/>
          </a:bodyPr>
          <a:lstStyle/>
          <a:p>
            <a:r>
              <a:rPr lang="es-ES" sz="4400" dirty="0">
                <a:solidFill>
                  <a:schemeClr val="accent5">
                    <a:lumMod val="50000"/>
                  </a:schemeClr>
                </a:solidFill>
                <a:latin typeface="Arial" panose="020B0604020202020204" pitchFamily="34" charset="0"/>
                <a:cs typeface="Arial" panose="020B0604020202020204" pitchFamily="34" charset="0"/>
              </a:rPr>
              <a:t>DOCUMENTO CONPES 3859</a:t>
            </a:r>
            <a:endParaRPr sz="4400" dirty="0">
              <a:solidFill>
                <a:schemeClr val="accent5">
                  <a:lumMod val="50000"/>
                </a:schemeClr>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EBCE2EB9-F43C-0146-8B9E-C05A27FE6BFC}"/>
              </a:ext>
            </a:extLst>
          </p:cNvPr>
          <p:cNvPicPr>
            <a:picLocks noChangeAspect="1"/>
          </p:cNvPicPr>
          <p:nvPr/>
        </p:nvPicPr>
        <p:blipFill>
          <a:blip r:embed="rId2"/>
          <a:stretch>
            <a:fillRect/>
          </a:stretch>
        </p:blipFill>
        <p:spPr>
          <a:xfrm>
            <a:off x="3968355" y="1024560"/>
            <a:ext cx="4255290" cy="5458092"/>
          </a:xfrm>
          <a:prstGeom prst="rect">
            <a:avLst/>
          </a:prstGeom>
        </p:spPr>
      </p:pic>
      <p:sp>
        <p:nvSpPr>
          <p:cNvPr id="3" name="CuadroTexto 2">
            <a:extLst>
              <a:ext uri="{FF2B5EF4-FFF2-40B4-BE49-F238E27FC236}">
                <a16:creationId xmlns:a16="http://schemas.microsoft.com/office/drawing/2014/main" id="{D899005C-7C62-444D-A810-3E467C34F37C}"/>
              </a:ext>
            </a:extLst>
          </p:cNvPr>
          <p:cNvSpPr txBox="1"/>
          <p:nvPr/>
        </p:nvSpPr>
        <p:spPr>
          <a:xfrm>
            <a:off x="4500563" y="3043238"/>
            <a:ext cx="3100387" cy="528637"/>
          </a:xfrm>
          <a:prstGeom prst="rect">
            <a:avLst/>
          </a:prstGeom>
          <a:solidFill>
            <a:schemeClr val="accent4">
              <a:lumMod val="60000"/>
              <a:lumOff val="40000"/>
              <a:alpha val="34000"/>
            </a:schemeClr>
          </a:solidFill>
          <a:ln>
            <a:solidFill>
              <a:schemeClr val="accent4">
                <a:lumMod val="60000"/>
                <a:lumOff val="40000"/>
              </a:schemeClr>
            </a:solidFill>
          </a:ln>
        </p:spPr>
        <p:txBody>
          <a:bodyPr wrap="square" rtlCol="0">
            <a:spAutoFit/>
          </a:bodyPr>
          <a:lstStyle/>
          <a:p>
            <a:endParaRPr lang="es-CO" dirty="0"/>
          </a:p>
        </p:txBody>
      </p:sp>
    </p:spTree>
    <p:extLst>
      <p:ext uri="{BB962C8B-B14F-4D97-AF65-F5344CB8AC3E}">
        <p14:creationId xmlns:p14="http://schemas.microsoft.com/office/powerpoint/2010/main" val="249749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n 13" descr="Imagen 13"/>
          <p:cNvPicPr>
            <a:picLocks noChangeAspect="1"/>
          </p:cNvPicPr>
          <p:nvPr/>
        </p:nvPicPr>
        <p:blipFill>
          <a:blip r:embed="rId2"/>
          <a:stretch>
            <a:fillRect/>
          </a:stretch>
        </p:blipFill>
        <p:spPr>
          <a:xfrm>
            <a:off x="6596909" y="2810082"/>
            <a:ext cx="3117944" cy="3598575"/>
          </a:xfrm>
          <a:prstGeom prst="rect">
            <a:avLst/>
          </a:prstGeom>
          <a:ln w="88900">
            <a:miter lim="400000"/>
          </a:ln>
        </p:spPr>
      </p:pic>
      <p:sp>
        <p:nvSpPr>
          <p:cNvPr id="181" name="Importancia del Catastro"/>
          <p:cNvSpPr txBox="1">
            <a:spLocks noGrp="1"/>
          </p:cNvSpPr>
          <p:nvPr>
            <p:ph type="title" idx="4294967295"/>
          </p:nvPr>
        </p:nvSpPr>
        <p:spPr>
          <a:xfrm>
            <a:off x="1270000" y="203200"/>
            <a:ext cx="10464800" cy="254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1pPr>
            <a:lvl2pPr marL="0" marR="0" indent="228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2pPr>
            <a:lvl3pPr marL="0" marR="0" indent="457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3pPr>
            <a:lvl4pPr marL="0" marR="0" indent="685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4pPr>
            <a:lvl5pPr marL="0" marR="0" indent="9144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5pPr>
            <a:lvl6pPr marL="0" marR="0" indent="11430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6pPr>
            <a:lvl7pPr marL="0" marR="0" indent="1371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7pPr>
            <a:lvl8pPr marL="0" marR="0" indent="1600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8pPr>
            <a:lvl9pPr marL="0" marR="0" indent="1828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9pPr>
          </a:lstStyle>
          <a:p>
            <a:r>
              <a:rPr lang="es-CO" dirty="0"/>
              <a:t>Texto del título</a:t>
            </a:r>
            <a:endParaRPr dirty="0">
              <a:latin typeface="Arial Rounded MT Bold" panose="020F0704030504030204" pitchFamily="34" charset="77"/>
            </a:endParaRPr>
          </a:p>
        </p:txBody>
      </p:sp>
      <p:pic>
        <p:nvPicPr>
          <p:cNvPr id="180" name="Imagen 10" descr="Imagen 10"/>
          <p:cNvPicPr>
            <a:picLocks noChangeAspect="1"/>
          </p:cNvPicPr>
          <p:nvPr/>
        </p:nvPicPr>
        <p:blipFill>
          <a:blip r:embed="rId3"/>
          <a:stretch>
            <a:fillRect/>
          </a:stretch>
        </p:blipFill>
        <p:spPr>
          <a:xfrm>
            <a:off x="1976452" y="2459941"/>
            <a:ext cx="3186527" cy="3351170"/>
          </a:xfrm>
          <a:prstGeom prst="rect">
            <a:avLst/>
          </a:prstGeom>
          <a:ln w="88900">
            <a:miter lim="400000"/>
          </a:ln>
        </p:spPr>
      </p:pic>
      <p:sp>
        <p:nvSpPr>
          <p:cNvPr id="182" name="Agrupar 14"/>
          <p:cNvSpPr txBox="1"/>
          <p:nvPr/>
        </p:nvSpPr>
        <p:spPr>
          <a:xfrm>
            <a:off x="2288765" y="3585983"/>
            <a:ext cx="2862892" cy="1650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rIns="32146">
            <a:spAutoFit/>
          </a:bodyPr>
          <a:lstStyle/>
          <a:p>
            <a:pPr defTabSz="642915">
              <a:defRPr sz="2000"/>
            </a:pPr>
            <a:r>
              <a:rPr sz="1687" b="1" dirty="0" err="1">
                <a:solidFill>
                  <a:schemeClr val="bg1"/>
                </a:solidFill>
                <a:latin typeface="Arial Rounded MT Bold" panose="020F0704030504030204" pitchFamily="34" charset="77"/>
              </a:rPr>
              <a:t>Permite</a:t>
            </a:r>
            <a:r>
              <a:rPr sz="1687" b="1" dirty="0">
                <a:solidFill>
                  <a:schemeClr val="bg1"/>
                </a:solidFill>
                <a:latin typeface="Arial Rounded MT Bold" panose="020F0704030504030204" pitchFamily="34" charset="77"/>
              </a:rPr>
              <a:t> </a:t>
            </a:r>
            <a:r>
              <a:rPr sz="1687" b="1" dirty="0" err="1">
                <a:solidFill>
                  <a:schemeClr val="bg1"/>
                </a:solidFill>
                <a:latin typeface="Arial Rounded MT Bold" panose="020F0704030504030204" pitchFamily="34" charset="77"/>
              </a:rPr>
              <a:t>conocer</a:t>
            </a:r>
            <a:r>
              <a:rPr sz="1687" b="1" dirty="0">
                <a:solidFill>
                  <a:schemeClr val="bg1"/>
                </a:solidFill>
                <a:latin typeface="Arial Rounded MT Bold" panose="020F0704030504030204" pitchFamily="34" charset="77"/>
              </a:rPr>
              <a:t>  con </a:t>
            </a:r>
          </a:p>
          <a:p>
            <a:pPr defTabSz="642915">
              <a:defRPr sz="2000"/>
            </a:pPr>
            <a:r>
              <a:rPr sz="1687" b="1" dirty="0" err="1">
                <a:solidFill>
                  <a:schemeClr val="bg1"/>
                </a:solidFill>
                <a:latin typeface="Arial Rounded MT Bold" panose="020F0704030504030204" pitchFamily="34" charset="77"/>
              </a:rPr>
              <a:t>precisión</a:t>
            </a:r>
            <a:r>
              <a:rPr sz="1687" b="1" dirty="0">
                <a:solidFill>
                  <a:schemeClr val="bg1"/>
                </a:solidFill>
                <a:latin typeface="Arial Rounded MT Bold" panose="020F0704030504030204" pitchFamily="34" charset="77"/>
              </a:rPr>
              <a:t> el </a:t>
            </a:r>
            <a:r>
              <a:rPr sz="1687" b="1" dirty="0" err="1">
                <a:solidFill>
                  <a:schemeClr val="bg1"/>
                </a:solidFill>
                <a:latin typeface="Arial Rounded MT Bold" panose="020F0704030504030204" pitchFamily="34" charset="77"/>
              </a:rPr>
              <a:t>territorio</a:t>
            </a:r>
            <a:r>
              <a:rPr sz="1687" b="1" dirty="0">
                <a:solidFill>
                  <a:schemeClr val="bg1"/>
                </a:solidFill>
                <a:latin typeface="Arial Rounded MT Bold" panose="020F0704030504030204" pitchFamily="34" charset="77"/>
              </a:rPr>
              <a:t>: </a:t>
            </a:r>
          </a:p>
          <a:p>
            <a:pPr defTabSz="642915">
              <a:defRPr sz="2000"/>
            </a:pPr>
            <a:r>
              <a:rPr sz="1687" b="1" dirty="0" err="1">
                <a:solidFill>
                  <a:schemeClr val="bg1"/>
                </a:solidFill>
                <a:latin typeface="Arial Rounded MT Bold" panose="020F0704030504030204" pitchFamily="34" charset="77"/>
              </a:rPr>
              <a:t>es</a:t>
            </a:r>
            <a:r>
              <a:rPr sz="1687" b="1" dirty="0">
                <a:solidFill>
                  <a:schemeClr val="bg1"/>
                </a:solidFill>
                <a:latin typeface="Arial Rounded MT Bold" panose="020F0704030504030204" pitchFamily="34" charset="77"/>
              </a:rPr>
              <a:t> </a:t>
            </a:r>
            <a:r>
              <a:rPr sz="1687" b="1" dirty="0" err="1">
                <a:solidFill>
                  <a:schemeClr val="bg1"/>
                </a:solidFill>
                <a:latin typeface="Arial Rounded MT Bold" panose="020F0704030504030204" pitchFamily="34" charset="77"/>
              </a:rPr>
              <a:t>insumo</a:t>
            </a:r>
            <a:r>
              <a:rPr sz="1687" b="1" dirty="0">
                <a:solidFill>
                  <a:schemeClr val="bg1"/>
                </a:solidFill>
                <a:latin typeface="Arial Rounded MT Bold" panose="020F0704030504030204" pitchFamily="34" charset="77"/>
              </a:rPr>
              <a:t> </a:t>
            </a:r>
            <a:r>
              <a:rPr sz="1687" b="1" dirty="0" err="1">
                <a:solidFill>
                  <a:schemeClr val="bg1"/>
                </a:solidFill>
                <a:latin typeface="Arial Rounded MT Bold" panose="020F0704030504030204" pitchFamily="34" charset="77"/>
              </a:rPr>
              <a:t>básico</a:t>
            </a:r>
            <a:r>
              <a:rPr sz="1687" b="1" dirty="0">
                <a:solidFill>
                  <a:schemeClr val="bg1"/>
                </a:solidFill>
                <a:latin typeface="Arial Rounded MT Bold" panose="020F0704030504030204" pitchFamily="34" charset="77"/>
              </a:rPr>
              <a:t> para </a:t>
            </a:r>
          </a:p>
          <a:p>
            <a:pPr defTabSz="642915">
              <a:defRPr sz="2000"/>
            </a:pPr>
            <a:r>
              <a:rPr sz="1687" b="1" dirty="0" err="1">
                <a:solidFill>
                  <a:schemeClr val="bg1"/>
                </a:solidFill>
                <a:latin typeface="Arial Rounded MT Bold" panose="020F0704030504030204" pitchFamily="34" charset="77"/>
              </a:rPr>
              <a:t>planeación</a:t>
            </a:r>
            <a:r>
              <a:rPr sz="1687" b="1" dirty="0">
                <a:solidFill>
                  <a:schemeClr val="bg1"/>
                </a:solidFill>
                <a:latin typeface="Arial Rounded MT Bold" panose="020F0704030504030204" pitchFamily="34" charset="77"/>
              </a:rPr>
              <a:t>, </a:t>
            </a:r>
            <a:r>
              <a:rPr sz="1687" b="1" dirty="0" err="1">
                <a:solidFill>
                  <a:schemeClr val="bg1"/>
                </a:solidFill>
                <a:latin typeface="Arial Rounded MT Bold" panose="020F0704030504030204" pitchFamily="34" charset="77"/>
              </a:rPr>
              <a:t>ordenamiento</a:t>
            </a:r>
            <a:r>
              <a:rPr sz="1687" b="1" dirty="0">
                <a:solidFill>
                  <a:schemeClr val="bg1"/>
                </a:solidFill>
                <a:latin typeface="Arial Rounded MT Bold" panose="020F0704030504030204" pitchFamily="34" charset="77"/>
              </a:rPr>
              <a:t> </a:t>
            </a:r>
          </a:p>
          <a:p>
            <a:pPr defTabSz="642915">
              <a:defRPr sz="2000"/>
            </a:pPr>
            <a:r>
              <a:rPr sz="1687" b="1" dirty="0">
                <a:solidFill>
                  <a:schemeClr val="bg1"/>
                </a:solidFill>
                <a:latin typeface="Arial Rounded MT Bold" panose="020F0704030504030204" pitchFamily="34" charset="77"/>
              </a:rPr>
              <a:t>y </a:t>
            </a:r>
            <a:r>
              <a:rPr sz="1687" b="1" dirty="0" err="1">
                <a:solidFill>
                  <a:schemeClr val="bg1"/>
                </a:solidFill>
                <a:latin typeface="Arial Rounded MT Bold" panose="020F0704030504030204" pitchFamily="34" charset="77"/>
              </a:rPr>
              <a:t>ejecución</a:t>
            </a:r>
            <a:r>
              <a:rPr sz="1687" b="1" dirty="0">
                <a:solidFill>
                  <a:schemeClr val="bg1"/>
                </a:solidFill>
                <a:latin typeface="Arial Rounded MT Bold" panose="020F0704030504030204" pitchFamily="34" charset="77"/>
              </a:rPr>
              <a:t> de </a:t>
            </a:r>
            <a:r>
              <a:rPr sz="1687" b="1" dirty="0" err="1">
                <a:solidFill>
                  <a:schemeClr val="bg1"/>
                </a:solidFill>
                <a:latin typeface="Arial Rounded MT Bold" panose="020F0704030504030204" pitchFamily="34" charset="77"/>
              </a:rPr>
              <a:t>políticas</a:t>
            </a:r>
            <a:r>
              <a:rPr sz="1687" b="1" dirty="0">
                <a:solidFill>
                  <a:schemeClr val="bg1"/>
                </a:solidFill>
                <a:latin typeface="Arial Rounded MT Bold" panose="020F0704030504030204" pitchFamily="34" charset="77"/>
              </a:rPr>
              <a:t> </a:t>
            </a:r>
          </a:p>
          <a:p>
            <a:pPr defTabSz="642915">
              <a:defRPr sz="2000"/>
            </a:pPr>
            <a:r>
              <a:rPr sz="1687" b="1" dirty="0" err="1">
                <a:solidFill>
                  <a:schemeClr val="bg1"/>
                </a:solidFill>
                <a:latin typeface="Arial Rounded MT Bold" panose="020F0704030504030204" pitchFamily="34" charset="77"/>
              </a:rPr>
              <a:t>en</a:t>
            </a:r>
            <a:r>
              <a:rPr sz="1687" b="1" dirty="0">
                <a:solidFill>
                  <a:schemeClr val="bg1"/>
                </a:solidFill>
                <a:latin typeface="Arial Rounded MT Bold" panose="020F0704030504030204" pitchFamily="34" charset="77"/>
              </a:rPr>
              <a:t> el </a:t>
            </a:r>
            <a:r>
              <a:rPr sz="1687" b="1" dirty="0" err="1">
                <a:solidFill>
                  <a:schemeClr val="bg1"/>
                </a:solidFill>
                <a:latin typeface="Arial Rounded MT Bold" panose="020F0704030504030204" pitchFamily="34" charset="77"/>
              </a:rPr>
              <a:t>territorio</a:t>
            </a:r>
            <a:endParaRPr sz="1687" b="1" dirty="0">
              <a:solidFill>
                <a:schemeClr val="bg1"/>
              </a:solidFill>
              <a:latin typeface="Arial Rounded MT Bold" panose="020F0704030504030204" pitchFamily="34" charset="77"/>
            </a:endParaRPr>
          </a:p>
        </p:txBody>
      </p:sp>
      <p:pic>
        <p:nvPicPr>
          <p:cNvPr id="183" name="Imagen 12" descr="Imagen 12"/>
          <p:cNvPicPr>
            <a:picLocks noChangeAspect="1"/>
          </p:cNvPicPr>
          <p:nvPr/>
        </p:nvPicPr>
        <p:blipFill>
          <a:blip r:embed="rId4"/>
          <a:stretch>
            <a:fillRect/>
          </a:stretch>
        </p:blipFill>
        <p:spPr>
          <a:xfrm>
            <a:off x="5444618" y="506036"/>
            <a:ext cx="3417081" cy="3943825"/>
          </a:xfrm>
          <a:prstGeom prst="rect">
            <a:avLst/>
          </a:prstGeom>
          <a:ln w="88900" cap="flat">
            <a:noFill/>
            <a:miter lim="400000"/>
          </a:ln>
          <a:effectLst/>
        </p:spPr>
      </p:pic>
      <p:sp>
        <p:nvSpPr>
          <p:cNvPr id="184" name="CuadroTexto 16"/>
          <p:cNvSpPr txBox="1"/>
          <p:nvPr/>
        </p:nvSpPr>
        <p:spPr>
          <a:xfrm>
            <a:off x="5684085" y="1767777"/>
            <a:ext cx="3345332" cy="6921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p>
            <a:pPr defTabSz="642915">
              <a:defRPr sz="2000"/>
            </a:pPr>
            <a:r>
              <a:rPr sz="1687" b="1" dirty="0" err="1">
                <a:solidFill>
                  <a:schemeClr val="bg1"/>
                </a:solidFill>
                <a:latin typeface="Arial Rounded MT Bold" panose="020F0704030504030204" pitchFamily="34" charset="77"/>
              </a:rPr>
              <a:t>Permite</a:t>
            </a:r>
            <a:r>
              <a:rPr sz="1687" b="1" dirty="0">
                <a:solidFill>
                  <a:schemeClr val="bg1"/>
                </a:solidFill>
                <a:latin typeface="Arial Rounded MT Bold" panose="020F0704030504030204" pitchFamily="34" charset="77"/>
              </a:rPr>
              <a:t> el </a:t>
            </a:r>
            <a:r>
              <a:rPr sz="1687" b="1" dirty="0" err="1">
                <a:solidFill>
                  <a:schemeClr val="bg1"/>
                </a:solidFill>
                <a:latin typeface="Arial Rounded MT Bold" panose="020F0704030504030204" pitchFamily="34" charset="77"/>
              </a:rPr>
              <a:t>fortalecimiento</a:t>
            </a:r>
            <a:r>
              <a:rPr sz="1687" b="1" dirty="0">
                <a:solidFill>
                  <a:schemeClr val="bg1"/>
                </a:solidFill>
                <a:latin typeface="Arial Rounded MT Bold" panose="020F0704030504030204" pitchFamily="34" charset="77"/>
              </a:rPr>
              <a:t> </a:t>
            </a:r>
          </a:p>
          <a:p>
            <a:pPr defTabSz="642915">
              <a:defRPr sz="2000"/>
            </a:pPr>
            <a:r>
              <a:rPr sz="1687" b="1" dirty="0">
                <a:solidFill>
                  <a:schemeClr val="bg1"/>
                </a:solidFill>
                <a:latin typeface="Arial Rounded MT Bold" panose="020F0704030504030204" pitchFamily="34" charset="77"/>
              </a:rPr>
              <a:t>de </a:t>
            </a:r>
            <a:r>
              <a:rPr sz="1687" b="1" dirty="0" err="1">
                <a:solidFill>
                  <a:schemeClr val="bg1"/>
                </a:solidFill>
                <a:latin typeface="Arial Rounded MT Bold" panose="020F0704030504030204" pitchFamily="34" charset="77"/>
              </a:rPr>
              <a:t>los</a:t>
            </a:r>
            <a:r>
              <a:rPr sz="1687" b="1" dirty="0">
                <a:solidFill>
                  <a:schemeClr val="bg1"/>
                </a:solidFill>
                <a:latin typeface="Arial Rounded MT Bold" panose="020F0704030504030204" pitchFamily="34" charset="77"/>
              </a:rPr>
              <a:t> </a:t>
            </a:r>
            <a:r>
              <a:rPr sz="1687" b="1" dirty="0" err="1">
                <a:solidFill>
                  <a:schemeClr val="bg1"/>
                </a:solidFill>
                <a:latin typeface="Arial Rounded MT Bold" panose="020F0704030504030204" pitchFamily="34" charset="77"/>
              </a:rPr>
              <a:t>fiscos</a:t>
            </a:r>
            <a:r>
              <a:rPr sz="1687" b="1" dirty="0">
                <a:solidFill>
                  <a:schemeClr val="bg1"/>
                </a:solidFill>
                <a:latin typeface="Arial Rounded MT Bold" panose="020F0704030504030204" pitchFamily="34" charset="77"/>
              </a:rPr>
              <a:t> </a:t>
            </a:r>
            <a:r>
              <a:rPr sz="1687" b="1" dirty="0" err="1">
                <a:solidFill>
                  <a:schemeClr val="bg1"/>
                </a:solidFill>
                <a:latin typeface="Arial Rounded MT Bold" panose="020F0704030504030204" pitchFamily="34" charset="77"/>
              </a:rPr>
              <a:t>municipales</a:t>
            </a:r>
            <a:endParaRPr sz="1687" b="1" dirty="0">
              <a:solidFill>
                <a:schemeClr val="bg1"/>
              </a:solidFill>
              <a:latin typeface="Arial Rounded MT Bold" panose="020F0704030504030204" pitchFamily="34" charset="77"/>
            </a:endParaRPr>
          </a:p>
        </p:txBody>
      </p:sp>
      <p:sp>
        <p:nvSpPr>
          <p:cNvPr id="186" name="Agrupar 21"/>
          <p:cNvSpPr txBox="1"/>
          <p:nvPr/>
        </p:nvSpPr>
        <p:spPr>
          <a:xfrm>
            <a:off x="6774725" y="4303776"/>
            <a:ext cx="2774380" cy="1130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2146" rIns="32146">
            <a:spAutoFit/>
          </a:bodyPr>
          <a:lstStyle/>
          <a:p>
            <a:pPr algn="just" defTabSz="642915">
              <a:defRPr sz="2000"/>
            </a:pPr>
            <a:r>
              <a:rPr sz="1687" b="1" dirty="0" err="1">
                <a:solidFill>
                  <a:schemeClr val="bg1"/>
                </a:solidFill>
                <a:latin typeface="Arial Rounded MT Bold" panose="020F0704030504030204" pitchFamily="34" charset="77"/>
              </a:rPr>
              <a:t>Permite</a:t>
            </a:r>
            <a:r>
              <a:rPr sz="1687" b="1" dirty="0">
                <a:solidFill>
                  <a:schemeClr val="bg1"/>
                </a:solidFill>
                <a:latin typeface="Arial Rounded MT Bold" panose="020F0704030504030204" pitchFamily="34" charset="77"/>
              </a:rPr>
              <a:t> </a:t>
            </a:r>
            <a:r>
              <a:rPr sz="1687" b="1" dirty="0" err="1">
                <a:solidFill>
                  <a:schemeClr val="bg1"/>
                </a:solidFill>
                <a:latin typeface="Arial Rounded MT Bold" panose="020F0704030504030204" pitchFamily="34" charset="77"/>
              </a:rPr>
              <a:t>garantizar</a:t>
            </a:r>
            <a:r>
              <a:rPr lang="es-ES" sz="1687" b="1" dirty="0">
                <a:solidFill>
                  <a:schemeClr val="bg1"/>
                </a:solidFill>
                <a:latin typeface="Arial Rounded MT Bold" panose="020F0704030504030204" pitchFamily="34" charset="77"/>
              </a:rPr>
              <a:t> la</a:t>
            </a:r>
            <a:endParaRPr sz="1687" b="1" dirty="0">
              <a:solidFill>
                <a:schemeClr val="bg1"/>
              </a:solidFill>
              <a:latin typeface="Arial Rounded MT Bold" panose="020F0704030504030204" pitchFamily="34" charset="77"/>
            </a:endParaRPr>
          </a:p>
          <a:p>
            <a:pPr algn="just" defTabSz="642915">
              <a:defRPr sz="2000"/>
            </a:pPr>
            <a:r>
              <a:rPr sz="1687" b="1" dirty="0" err="1">
                <a:solidFill>
                  <a:schemeClr val="bg1"/>
                </a:solidFill>
                <a:latin typeface="Arial Rounded MT Bold" panose="020F0704030504030204" pitchFamily="34" charset="77"/>
              </a:rPr>
              <a:t>seguridad</a:t>
            </a:r>
            <a:r>
              <a:rPr sz="1687" b="1" dirty="0">
                <a:solidFill>
                  <a:schemeClr val="bg1"/>
                </a:solidFill>
                <a:latin typeface="Arial Rounded MT Bold" panose="020F0704030504030204" pitchFamily="34" charset="77"/>
              </a:rPr>
              <a:t> </a:t>
            </a:r>
            <a:r>
              <a:rPr sz="1687" b="1" dirty="0" err="1">
                <a:solidFill>
                  <a:schemeClr val="bg1"/>
                </a:solidFill>
                <a:latin typeface="Arial Rounded MT Bold" panose="020F0704030504030204" pitchFamily="34" charset="77"/>
              </a:rPr>
              <a:t>jurídica</a:t>
            </a:r>
            <a:r>
              <a:rPr sz="1687" b="1" dirty="0">
                <a:solidFill>
                  <a:schemeClr val="bg1"/>
                </a:solidFill>
                <a:latin typeface="Arial Rounded MT Bold" panose="020F0704030504030204" pitchFamily="34" charset="77"/>
              </a:rPr>
              <a:t> de la </a:t>
            </a:r>
          </a:p>
          <a:p>
            <a:pPr algn="just" defTabSz="642915">
              <a:defRPr sz="2000"/>
            </a:pPr>
            <a:r>
              <a:rPr sz="1687" b="1" dirty="0" err="1">
                <a:solidFill>
                  <a:schemeClr val="bg1"/>
                </a:solidFill>
                <a:latin typeface="Arial Rounded MT Bold" panose="020F0704030504030204" pitchFamily="34" charset="77"/>
              </a:rPr>
              <a:t>propiedad</a:t>
            </a:r>
            <a:r>
              <a:rPr sz="1687" b="1" dirty="0">
                <a:solidFill>
                  <a:schemeClr val="bg1"/>
                </a:solidFill>
                <a:latin typeface="Arial Rounded MT Bold" panose="020F0704030504030204" pitchFamily="34" charset="77"/>
              </a:rPr>
              <a:t> (</a:t>
            </a:r>
            <a:r>
              <a:rPr sz="1687" b="1" dirty="0" err="1">
                <a:solidFill>
                  <a:schemeClr val="bg1"/>
                </a:solidFill>
                <a:latin typeface="Arial Rounded MT Bold" panose="020F0704030504030204" pitchFamily="34" charset="77"/>
              </a:rPr>
              <a:t>restitución</a:t>
            </a:r>
            <a:r>
              <a:rPr sz="1687" b="1" dirty="0">
                <a:solidFill>
                  <a:schemeClr val="bg1"/>
                </a:solidFill>
                <a:latin typeface="Arial Rounded MT Bold" panose="020F0704030504030204" pitchFamily="34" charset="77"/>
              </a:rPr>
              <a:t>, </a:t>
            </a:r>
          </a:p>
          <a:p>
            <a:pPr algn="just" defTabSz="642915">
              <a:defRPr sz="2000"/>
            </a:pPr>
            <a:r>
              <a:rPr sz="1687" b="1" dirty="0" err="1">
                <a:solidFill>
                  <a:schemeClr val="bg1"/>
                </a:solidFill>
                <a:latin typeface="Arial Rounded MT Bold" panose="020F0704030504030204" pitchFamily="34" charset="77"/>
              </a:rPr>
              <a:t>formalización</a:t>
            </a:r>
            <a:r>
              <a:rPr sz="1687" b="1" dirty="0">
                <a:solidFill>
                  <a:schemeClr val="bg1"/>
                </a:solidFill>
                <a:latin typeface="Arial Rounded MT Bold" panose="020F0704030504030204" pitchFamily="34" charset="77"/>
              </a:rPr>
              <a:t> y </a:t>
            </a:r>
            <a:r>
              <a:rPr sz="1687" b="1" dirty="0" err="1">
                <a:solidFill>
                  <a:schemeClr val="bg1"/>
                </a:solidFill>
                <a:latin typeface="Arial Rounded MT Bold" panose="020F0704030504030204" pitchFamily="34" charset="77"/>
              </a:rPr>
              <a:t>titulación</a:t>
            </a:r>
            <a:r>
              <a:rPr sz="1687" b="1" dirty="0">
                <a:solidFill>
                  <a:schemeClr val="bg1"/>
                </a:solidFill>
                <a:latin typeface="Arial Rounded MT Bold" panose="020F0704030504030204" pitchFamily="34" charset="77"/>
              </a:rPr>
              <a:t>)</a:t>
            </a:r>
          </a:p>
        </p:txBody>
      </p:sp>
      <p:sp>
        <p:nvSpPr>
          <p:cNvPr id="11" name="Importancia del Catastro">
            <a:extLst>
              <a:ext uri="{FF2B5EF4-FFF2-40B4-BE49-F238E27FC236}">
                <a16:creationId xmlns:a16="http://schemas.microsoft.com/office/drawing/2014/main" id="{786B8528-33F8-C440-8C37-0F57E5C8AF11}"/>
              </a:ext>
            </a:extLst>
          </p:cNvPr>
          <p:cNvSpPr txBox="1">
            <a:spLocks/>
          </p:cNvSpPr>
          <p:nvPr/>
        </p:nvSpPr>
        <p:spPr>
          <a:xfrm>
            <a:off x="420737" y="0"/>
            <a:ext cx="11274326" cy="963861"/>
          </a:xfrm>
          <a:prstGeom prst="rect">
            <a:avLst/>
          </a:prstGeom>
        </p:spPr>
        <p:txBody>
          <a:bodyPr/>
          <a:lstStyle>
            <a:lvl1pPr algn="l" defTabSz="914400" rtl="0" eaLnBrk="1" latinLnBrk="0" hangingPunct="1">
              <a:lnSpc>
                <a:spcPct val="90000"/>
              </a:lnSpc>
              <a:spcBef>
                <a:spcPct val="0"/>
              </a:spcBef>
              <a:buNone/>
              <a:defRPr sz="4000" kern="1200">
                <a:solidFill>
                  <a:schemeClr val="accent3"/>
                </a:solidFill>
                <a:latin typeface="+mj-lt"/>
                <a:ea typeface="+mj-ea"/>
                <a:cs typeface="+mj-cs"/>
              </a:defRPr>
            </a:lvl1pPr>
          </a:lstStyle>
          <a:p>
            <a:r>
              <a:rPr lang="es-CO" sz="4400" b="1" dirty="0">
                <a:solidFill>
                  <a:schemeClr val="accent5">
                    <a:lumMod val="50000"/>
                  </a:schemeClr>
                </a:solidFill>
                <a:cs typeface="Arial" panose="020B0604020202020204" pitchFamily="34" charset="0"/>
              </a:rPr>
              <a:t>Importancia del Catastro</a:t>
            </a:r>
          </a:p>
        </p:txBody>
      </p:sp>
    </p:spTree>
    <p:extLst>
      <p:ext uri="{BB962C8B-B14F-4D97-AF65-F5344CB8AC3E}">
        <p14:creationId xmlns:p14="http://schemas.microsoft.com/office/powerpoint/2010/main" val="675084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 Porqué un Catastro multipropósito ?"/>
          <p:cNvSpPr txBox="1">
            <a:spLocks noGrp="1"/>
          </p:cNvSpPr>
          <p:nvPr>
            <p:ph type="title" idx="4294967295"/>
          </p:nvPr>
        </p:nvSpPr>
        <p:spPr>
          <a:xfrm>
            <a:off x="1270000" y="203200"/>
            <a:ext cx="10464800" cy="254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1pPr>
            <a:lvl2pPr marL="0" marR="0" indent="228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2pPr>
            <a:lvl3pPr marL="0" marR="0" indent="457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3pPr>
            <a:lvl4pPr marL="0" marR="0" indent="685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4pPr>
            <a:lvl5pPr marL="0" marR="0" indent="9144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5pPr>
            <a:lvl6pPr marL="0" marR="0" indent="11430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6pPr>
            <a:lvl7pPr marL="0" marR="0" indent="1371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7pPr>
            <a:lvl8pPr marL="0" marR="0" indent="1600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8pPr>
            <a:lvl9pPr marL="0" marR="0" indent="1828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9pPr>
          </a:lstStyle>
          <a:p>
            <a:r>
              <a:rPr lang="es-CO" dirty="0"/>
              <a:t>Texto del título</a:t>
            </a:r>
            <a:endParaRPr dirty="0">
              <a:latin typeface="Arial Rounded MT Bold" panose="020F0704030504030204" pitchFamily="34" charset="77"/>
            </a:endParaRPr>
          </a:p>
        </p:txBody>
      </p:sp>
      <p:sp>
        <p:nvSpPr>
          <p:cNvPr id="189" name="14 Rectángulo"/>
          <p:cNvSpPr txBox="1"/>
          <p:nvPr/>
        </p:nvSpPr>
        <p:spPr>
          <a:xfrm>
            <a:off x="1915299" y="1754846"/>
            <a:ext cx="3793860" cy="3321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rIns="32146">
            <a:spAutoFit/>
          </a:bodyPr>
          <a:lstStyle/>
          <a:p>
            <a:pPr marL="302481" indent="-241093" algn="just" defTabSz="642915">
              <a:lnSpc>
                <a:spcPct val="114000"/>
              </a:lnSpc>
              <a:buClr>
                <a:schemeClr val="accent2"/>
              </a:buClr>
              <a:buSzPct val="100000"/>
              <a:buFont typeface="Arial" panose="020B0604020202020204" pitchFamily="34" charset="0"/>
              <a:buChar char="•"/>
              <a:defRPr sz="2000"/>
            </a:pPr>
            <a:r>
              <a:rPr sz="1687" dirty="0">
                <a:latin typeface="Arial Rounded MT Bold" panose="020F0704030504030204" pitchFamily="34" charset="77"/>
              </a:rPr>
              <a:t>No </a:t>
            </a:r>
            <a:r>
              <a:rPr sz="1687" dirty="0" err="1">
                <a:latin typeface="Arial Rounded MT Bold" panose="020F0704030504030204" pitchFamily="34" charset="77"/>
              </a:rPr>
              <a:t>tiene</a:t>
            </a:r>
            <a:r>
              <a:rPr sz="1687" dirty="0">
                <a:latin typeface="Arial Rounded MT Bold" panose="020F0704030504030204" pitchFamily="34" charset="77"/>
              </a:rPr>
              <a:t> la forma </a:t>
            </a:r>
            <a:r>
              <a:rPr sz="1687" dirty="0" err="1">
                <a:latin typeface="Arial Rounded MT Bold" panose="020F0704030504030204" pitchFamily="34" charset="77"/>
              </a:rPr>
              <a:t>detallada</a:t>
            </a:r>
            <a:r>
              <a:rPr sz="1687" dirty="0">
                <a:latin typeface="Arial Rounded MT Bold" panose="020F0704030504030204" pitchFamily="34" charset="77"/>
              </a:rPr>
              <a:t> de </a:t>
            </a:r>
            <a:r>
              <a:rPr sz="1687" dirty="0" err="1">
                <a:latin typeface="Arial Rounded MT Bold" panose="020F0704030504030204" pitchFamily="34" charset="77"/>
              </a:rPr>
              <a:t>los</a:t>
            </a:r>
            <a:r>
              <a:rPr sz="1687" dirty="0">
                <a:latin typeface="Arial Rounded MT Bold" panose="020F0704030504030204" pitchFamily="34" charset="77"/>
              </a:rPr>
              <a:t> </a:t>
            </a:r>
            <a:r>
              <a:rPr sz="1687" dirty="0" err="1">
                <a:latin typeface="Arial Rounded MT Bold" panose="020F0704030504030204" pitchFamily="34" charset="77"/>
              </a:rPr>
              <a:t>predios</a:t>
            </a:r>
            <a:r>
              <a:rPr sz="1687" dirty="0">
                <a:latin typeface="Arial Rounded MT Bold" panose="020F0704030504030204" pitchFamily="34" charset="77"/>
              </a:rPr>
              <a:t> </a:t>
            </a:r>
          </a:p>
          <a:p>
            <a:pPr marL="302481" indent="-241093" algn="just" defTabSz="642915">
              <a:lnSpc>
                <a:spcPct val="114000"/>
              </a:lnSpc>
              <a:buClr>
                <a:schemeClr val="accent2"/>
              </a:buClr>
              <a:buSzPct val="100000"/>
              <a:buFont typeface="Arial" panose="020B0604020202020204" pitchFamily="34" charset="0"/>
              <a:buChar char="•"/>
              <a:defRPr sz="2000"/>
            </a:pPr>
            <a:r>
              <a:rPr sz="1687" dirty="0">
                <a:latin typeface="Arial Rounded MT Bold" panose="020F0704030504030204" pitchFamily="34" charset="77"/>
              </a:rPr>
              <a:t>No </a:t>
            </a:r>
            <a:r>
              <a:rPr sz="1687" dirty="0" err="1">
                <a:latin typeface="Arial Rounded MT Bold" panose="020F0704030504030204" pitchFamily="34" charset="77"/>
              </a:rPr>
              <a:t>hace</a:t>
            </a:r>
            <a:r>
              <a:rPr sz="1687" dirty="0">
                <a:latin typeface="Arial Rounded MT Bold" panose="020F0704030504030204" pitchFamily="34" charset="77"/>
              </a:rPr>
              <a:t> </a:t>
            </a:r>
            <a:r>
              <a:rPr sz="1687" dirty="0" err="1">
                <a:latin typeface="Arial Rounded MT Bold" panose="020F0704030504030204" pitchFamily="34" charset="77"/>
              </a:rPr>
              <a:t>barrido</a:t>
            </a:r>
            <a:r>
              <a:rPr sz="1687" dirty="0">
                <a:latin typeface="Arial Rounded MT Bold" panose="020F0704030504030204" pitchFamily="34" charset="77"/>
              </a:rPr>
              <a:t> </a:t>
            </a:r>
            <a:r>
              <a:rPr sz="1687" dirty="0" err="1">
                <a:latin typeface="Arial Rounded MT Bold" panose="020F0704030504030204" pitchFamily="34" charset="77"/>
              </a:rPr>
              <a:t>completo</a:t>
            </a:r>
            <a:r>
              <a:rPr sz="1687" dirty="0">
                <a:latin typeface="Arial Rounded MT Bold" panose="020F0704030504030204" pitchFamily="34" charset="77"/>
              </a:rPr>
              <a:t> de </a:t>
            </a:r>
          </a:p>
          <a:p>
            <a:pPr algn="just" defTabSz="642915">
              <a:lnSpc>
                <a:spcPct val="114000"/>
              </a:lnSpc>
              <a:defRPr sz="2000"/>
            </a:pPr>
            <a:r>
              <a:rPr lang="es-ES" sz="1687" dirty="0">
                <a:latin typeface="Arial Rounded MT Bold" panose="020F0704030504030204" pitchFamily="34" charset="77"/>
              </a:rPr>
              <a:t>    </a:t>
            </a:r>
            <a:r>
              <a:rPr sz="1687" dirty="0">
                <a:latin typeface="Arial Rounded MT Bold" panose="020F0704030504030204" pitchFamily="34" charset="77"/>
              </a:rPr>
              <a:t>   </a:t>
            </a:r>
            <a:r>
              <a:rPr sz="1687" dirty="0" err="1">
                <a:latin typeface="Arial Rounded MT Bold" panose="020F0704030504030204" pitchFamily="34" charset="77"/>
              </a:rPr>
              <a:t>predios</a:t>
            </a:r>
            <a:r>
              <a:rPr sz="1687" dirty="0">
                <a:latin typeface="Arial Rounded MT Bold" panose="020F0704030504030204" pitchFamily="34" charset="77"/>
              </a:rPr>
              <a:t> (</a:t>
            </a:r>
            <a:r>
              <a:rPr sz="1687" dirty="0" err="1">
                <a:latin typeface="Arial Rounded MT Bold" panose="020F0704030504030204" pitchFamily="34" charset="77"/>
              </a:rPr>
              <a:t>disperso</a:t>
            </a:r>
            <a:r>
              <a:rPr sz="1687" dirty="0">
                <a:latin typeface="Arial Rounded MT Bold" panose="020F0704030504030204" pitchFamily="34" charset="77"/>
              </a:rPr>
              <a:t>)</a:t>
            </a:r>
          </a:p>
          <a:p>
            <a:pPr marL="302481" indent="-241093" algn="just" defTabSz="642915">
              <a:lnSpc>
                <a:spcPct val="114000"/>
              </a:lnSpc>
              <a:buClr>
                <a:schemeClr val="accent2"/>
              </a:buClr>
              <a:buSzPct val="100000"/>
              <a:buFont typeface="Arial" panose="020B0604020202020204" pitchFamily="34" charset="0"/>
              <a:buChar char="•"/>
              <a:defRPr sz="2000"/>
            </a:pPr>
            <a:r>
              <a:rPr sz="1687" dirty="0" err="1">
                <a:latin typeface="Arial Rounded MT Bold" panose="020F0704030504030204" pitchFamily="34" charset="77"/>
              </a:rPr>
              <a:t>Linderos</a:t>
            </a:r>
            <a:r>
              <a:rPr sz="1687" dirty="0">
                <a:latin typeface="Arial Rounded MT Bold" panose="020F0704030504030204" pitchFamily="34" charset="77"/>
              </a:rPr>
              <a:t> </a:t>
            </a:r>
            <a:r>
              <a:rPr sz="1687" dirty="0" err="1">
                <a:latin typeface="Arial Rounded MT Bold" panose="020F0704030504030204" pitchFamily="34" charset="77"/>
              </a:rPr>
              <a:t>imprecisos</a:t>
            </a:r>
            <a:endParaRPr sz="1687" dirty="0">
              <a:latin typeface="Arial Rounded MT Bold" panose="020F0704030504030204" pitchFamily="34" charset="77"/>
            </a:endParaRPr>
          </a:p>
          <a:p>
            <a:pPr marL="302481" indent="-241093" algn="just" defTabSz="642915">
              <a:lnSpc>
                <a:spcPct val="114000"/>
              </a:lnSpc>
              <a:buClr>
                <a:schemeClr val="accent2"/>
              </a:buClr>
              <a:buSzPct val="100000"/>
              <a:buFont typeface="Arial" panose="020B0604020202020204" pitchFamily="34" charset="0"/>
              <a:buChar char="•"/>
              <a:defRPr sz="2000"/>
            </a:pPr>
            <a:r>
              <a:rPr sz="1687" dirty="0">
                <a:latin typeface="Arial Rounded MT Bold" panose="020F0704030504030204" pitchFamily="34" charset="77"/>
              </a:rPr>
              <a:t>No </a:t>
            </a:r>
            <a:r>
              <a:rPr sz="1687" dirty="0" err="1">
                <a:latin typeface="Arial Rounded MT Bold" panose="020F0704030504030204" pitchFamily="34" charset="77"/>
              </a:rPr>
              <a:t>es</a:t>
            </a:r>
            <a:r>
              <a:rPr sz="1687" dirty="0">
                <a:latin typeface="Arial Rounded MT Bold" panose="020F0704030504030204" pitchFamily="34" charset="77"/>
              </a:rPr>
              <a:t> </a:t>
            </a:r>
            <a:r>
              <a:rPr sz="1687" dirty="0" err="1">
                <a:latin typeface="Arial Rounded MT Bold" panose="020F0704030504030204" pitchFamily="34" charset="77"/>
              </a:rPr>
              <a:t>coherente</a:t>
            </a:r>
            <a:r>
              <a:rPr sz="1687" dirty="0">
                <a:latin typeface="Arial Rounded MT Bold" panose="020F0704030504030204" pitchFamily="34" charset="77"/>
              </a:rPr>
              <a:t> con el </a:t>
            </a:r>
            <a:r>
              <a:rPr sz="1687" dirty="0" err="1">
                <a:latin typeface="Arial Rounded MT Bold" panose="020F0704030504030204" pitchFamily="34" charset="77"/>
              </a:rPr>
              <a:t>registro</a:t>
            </a:r>
            <a:r>
              <a:rPr sz="1687" dirty="0">
                <a:latin typeface="Arial Rounded MT Bold" panose="020F0704030504030204" pitchFamily="34" charset="77"/>
              </a:rPr>
              <a:t> de </a:t>
            </a:r>
            <a:r>
              <a:rPr sz="1687" dirty="0" err="1">
                <a:latin typeface="Arial Rounded MT Bold" panose="020F0704030504030204" pitchFamily="34" charset="77"/>
              </a:rPr>
              <a:t>propiedad</a:t>
            </a:r>
            <a:endParaRPr sz="1687" dirty="0">
              <a:latin typeface="Arial Rounded MT Bold" panose="020F0704030504030204" pitchFamily="34" charset="77"/>
            </a:endParaRPr>
          </a:p>
          <a:p>
            <a:pPr marL="302481" indent="-241093" algn="just" defTabSz="642915">
              <a:lnSpc>
                <a:spcPct val="114000"/>
              </a:lnSpc>
              <a:buClr>
                <a:schemeClr val="accent2"/>
              </a:buClr>
              <a:buSzPct val="100000"/>
              <a:buFont typeface="Arial" panose="020B0604020202020204" pitchFamily="34" charset="0"/>
              <a:buChar char="•"/>
              <a:defRPr sz="2000"/>
            </a:pPr>
            <a:r>
              <a:rPr sz="1687" dirty="0">
                <a:latin typeface="Arial Rounded MT Bold" panose="020F0704030504030204" pitchFamily="34" charset="77"/>
              </a:rPr>
              <a:t>No </a:t>
            </a:r>
            <a:r>
              <a:rPr sz="1687" dirty="0" err="1">
                <a:latin typeface="Arial Rounded MT Bold" panose="020F0704030504030204" pitchFamily="34" charset="77"/>
              </a:rPr>
              <a:t>permite</a:t>
            </a:r>
            <a:r>
              <a:rPr sz="1687" dirty="0">
                <a:latin typeface="Arial Rounded MT Bold" panose="020F0704030504030204" pitchFamily="34" charset="77"/>
              </a:rPr>
              <a:t> la </a:t>
            </a:r>
            <a:r>
              <a:rPr sz="1687" dirty="0" err="1">
                <a:latin typeface="Arial Rounded MT Bold" panose="020F0704030504030204" pitchFamily="34" charset="77"/>
              </a:rPr>
              <a:t>interoperabilidad</a:t>
            </a:r>
            <a:r>
              <a:rPr sz="1687" dirty="0">
                <a:latin typeface="Arial Rounded MT Bold" panose="020F0704030504030204" pitchFamily="34" charset="77"/>
              </a:rPr>
              <a:t> de </a:t>
            </a:r>
            <a:r>
              <a:rPr sz="1687" dirty="0" err="1">
                <a:latin typeface="Arial Rounded MT Bold" panose="020F0704030504030204" pitchFamily="34" charset="77"/>
              </a:rPr>
              <a:t>sistemas</a:t>
            </a:r>
            <a:endParaRPr sz="1687" dirty="0">
              <a:latin typeface="Arial Rounded MT Bold" panose="020F0704030504030204" pitchFamily="34" charset="77"/>
            </a:endParaRPr>
          </a:p>
          <a:p>
            <a:pPr marL="302481" indent="-241093" algn="just" defTabSz="642915">
              <a:lnSpc>
                <a:spcPct val="114000"/>
              </a:lnSpc>
              <a:buClr>
                <a:schemeClr val="accent2"/>
              </a:buClr>
              <a:buSzPct val="100000"/>
              <a:buFont typeface="Arial" panose="020B0604020202020204" pitchFamily="34" charset="0"/>
              <a:buChar char="•"/>
              <a:defRPr sz="2000"/>
            </a:pPr>
            <a:r>
              <a:rPr sz="1687" dirty="0">
                <a:latin typeface="Arial Rounded MT Bold" panose="020F0704030504030204" pitchFamily="34" charset="77"/>
              </a:rPr>
              <a:t>No se </a:t>
            </a:r>
            <a:r>
              <a:rPr sz="1687" dirty="0" err="1">
                <a:latin typeface="Arial Rounded MT Bold" panose="020F0704030504030204" pitchFamily="34" charset="77"/>
              </a:rPr>
              <a:t>actualiza</a:t>
            </a:r>
            <a:r>
              <a:rPr sz="1687" dirty="0">
                <a:latin typeface="Arial Rounded MT Bold" panose="020F0704030504030204" pitchFamily="34" charset="77"/>
              </a:rPr>
              <a:t> la </a:t>
            </a:r>
            <a:r>
              <a:rPr sz="1687" dirty="0" err="1">
                <a:latin typeface="Arial Rounded MT Bold" panose="020F0704030504030204" pitchFamily="34" charset="77"/>
              </a:rPr>
              <a:t>ficha</a:t>
            </a:r>
            <a:r>
              <a:rPr sz="1687" dirty="0">
                <a:latin typeface="Arial Rounded MT Bold" panose="020F0704030504030204" pitchFamily="34" charset="77"/>
              </a:rPr>
              <a:t> </a:t>
            </a:r>
            <a:r>
              <a:rPr sz="1687" dirty="0" err="1">
                <a:latin typeface="Arial Rounded MT Bold" panose="020F0704030504030204" pitchFamily="34" charset="77"/>
              </a:rPr>
              <a:t>catastral</a:t>
            </a:r>
            <a:r>
              <a:rPr sz="1687" dirty="0">
                <a:latin typeface="Arial Rounded MT Bold" panose="020F0704030504030204" pitchFamily="34" charset="77"/>
              </a:rPr>
              <a:t> </a:t>
            </a:r>
            <a:r>
              <a:rPr sz="1687" dirty="0" err="1">
                <a:latin typeface="Arial Rounded MT Bold" panose="020F0704030504030204" pitchFamily="34" charset="77"/>
              </a:rPr>
              <a:t>desde</a:t>
            </a:r>
            <a:r>
              <a:rPr sz="1687" dirty="0">
                <a:latin typeface="Arial Rounded MT Bold" panose="020F0704030504030204" pitchFamily="34" charset="77"/>
              </a:rPr>
              <a:t> 1984</a:t>
            </a:r>
          </a:p>
        </p:txBody>
      </p:sp>
      <p:sp>
        <p:nvSpPr>
          <p:cNvPr id="193" name="Rectángulo 47"/>
          <p:cNvSpPr txBox="1"/>
          <p:nvPr/>
        </p:nvSpPr>
        <p:spPr>
          <a:xfrm>
            <a:off x="2160095" y="958774"/>
            <a:ext cx="3056112" cy="438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nchor="ctr">
            <a:spAutoFit/>
          </a:bodyPr>
          <a:lstStyle>
            <a:lvl1pPr defTabSz="914400">
              <a:defRPr sz="3200">
                <a:solidFill>
                  <a:schemeClr val="accent2"/>
                </a:solidFill>
              </a:defRPr>
            </a:lvl1pPr>
          </a:lstStyle>
          <a:p>
            <a:r>
              <a:rPr sz="2250" dirty="0">
                <a:solidFill>
                  <a:srgbClr val="C00000"/>
                </a:solidFill>
                <a:latin typeface="Arial Rounded MT Bold" panose="020F0704030504030204" pitchFamily="34" charset="77"/>
              </a:rPr>
              <a:t>El </a:t>
            </a:r>
            <a:r>
              <a:rPr sz="2250" dirty="0" err="1">
                <a:solidFill>
                  <a:srgbClr val="C00000"/>
                </a:solidFill>
                <a:latin typeface="Arial Rounded MT Bold" panose="020F0704030504030204" pitchFamily="34" charset="77"/>
              </a:rPr>
              <a:t>Catastro</a:t>
            </a:r>
            <a:r>
              <a:rPr sz="2250" dirty="0">
                <a:solidFill>
                  <a:srgbClr val="C00000"/>
                </a:solidFill>
                <a:latin typeface="Arial Rounded MT Bold" panose="020F0704030504030204" pitchFamily="34" charset="77"/>
              </a:rPr>
              <a:t> Actual</a:t>
            </a:r>
          </a:p>
        </p:txBody>
      </p:sp>
      <p:sp>
        <p:nvSpPr>
          <p:cNvPr id="194" name="15 Rectángulo"/>
          <p:cNvSpPr txBox="1"/>
          <p:nvPr/>
        </p:nvSpPr>
        <p:spPr>
          <a:xfrm>
            <a:off x="6189884" y="1931692"/>
            <a:ext cx="4392503" cy="3463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lstStyle/>
          <a:p>
            <a:pPr marL="241093" indent="-241093" algn="just" defTabSz="642915">
              <a:lnSpc>
                <a:spcPct val="114000"/>
              </a:lnSpc>
              <a:buClr>
                <a:schemeClr val="accent1"/>
              </a:buClr>
              <a:buSzPct val="100000"/>
              <a:buFont typeface="Arial" panose="020B0604020202020204" pitchFamily="34" charset="0"/>
              <a:buChar char="•"/>
              <a:defRPr sz="2000"/>
            </a:pPr>
            <a:r>
              <a:rPr sz="1687" dirty="0" err="1">
                <a:latin typeface="Arial Rounded MT Bold" panose="020F0704030504030204" pitchFamily="34" charset="77"/>
              </a:rPr>
              <a:t>Provee</a:t>
            </a:r>
            <a:r>
              <a:rPr sz="1687" dirty="0">
                <a:latin typeface="Arial Rounded MT Bold" panose="020F0704030504030204" pitchFamily="34" charset="77"/>
              </a:rPr>
              <a:t> forma </a:t>
            </a:r>
            <a:r>
              <a:rPr sz="1687" dirty="0" err="1">
                <a:latin typeface="Arial Rounded MT Bold" panose="020F0704030504030204" pitchFamily="34" charset="77"/>
              </a:rPr>
              <a:t>detallada</a:t>
            </a:r>
            <a:r>
              <a:rPr sz="1687" dirty="0">
                <a:latin typeface="Arial Rounded MT Bold" panose="020F0704030504030204" pitchFamily="34" charset="77"/>
              </a:rPr>
              <a:t> de </a:t>
            </a:r>
            <a:r>
              <a:rPr sz="1687" dirty="0" err="1">
                <a:latin typeface="Arial Rounded MT Bold" panose="020F0704030504030204" pitchFamily="34" charset="77"/>
              </a:rPr>
              <a:t>los</a:t>
            </a:r>
            <a:r>
              <a:rPr sz="1687" dirty="0">
                <a:latin typeface="Arial Rounded MT Bold" panose="020F0704030504030204" pitchFamily="34" charset="77"/>
              </a:rPr>
              <a:t> </a:t>
            </a:r>
            <a:r>
              <a:rPr sz="1687" dirty="0" err="1">
                <a:latin typeface="Arial Rounded MT Bold" panose="020F0704030504030204" pitchFamily="34" charset="77"/>
              </a:rPr>
              <a:t>predios</a:t>
            </a:r>
            <a:endParaRPr sz="1687" dirty="0">
              <a:latin typeface="Arial Rounded MT Bold" panose="020F0704030504030204" pitchFamily="34" charset="77"/>
            </a:endParaRPr>
          </a:p>
          <a:p>
            <a:pPr marL="241093" indent="-241093" algn="just" defTabSz="642915">
              <a:lnSpc>
                <a:spcPct val="114000"/>
              </a:lnSpc>
              <a:buClr>
                <a:schemeClr val="accent1"/>
              </a:buClr>
              <a:buSzPct val="100000"/>
              <a:buFont typeface="Arial" panose="020B0604020202020204" pitchFamily="34" charset="0"/>
              <a:buChar char="•"/>
              <a:defRPr sz="2000"/>
            </a:pPr>
            <a:r>
              <a:rPr sz="1687" dirty="0" err="1">
                <a:latin typeface="Arial Rounded MT Bold" panose="020F0704030504030204" pitchFamily="34" charset="77"/>
              </a:rPr>
              <a:t>Incorpora</a:t>
            </a:r>
            <a:r>
              <a:rPr sz="1687" dirty="0">
                <a:latin typeface="Arial Rounded MT Bold" panose="020F0704030504030204" pitchFamily="34" charset="77"/>
              </a:rPr>
              <a:t> </a:t>
            </a:r>
            <a:r>
              <a:rPr sz="1687" dirty="0" err="1">
                <a:latin typeface="Arial Rounded MT Bold" panose="020F0704030504030204" pitchFamily="34" charset="77"/>
              </a:rPr>
              <a:t>barrido</a:t>
            </a:r>
            <a:r>
              <a:rPr sz="1687" dirty="0">
                <a:latin typeface="Arial Rounded MT Bold" panose="020F0704030504030204" pitchFamily="34" charset="77"/>
              </a:rPr>
              <a:t> </a:t>
            </a:r>
            <a:r>
              <a:rPr sz="1687" dirty="0" err="1">
                <a:latin typeface="Arial Rounded MT Bold" panose="020F0704030504030204" pitchFamily="34" charset="77"/>
              </a:rPr>
              <a:t>masivo</a:t>
            </a:r>
            <a:r>
              <a:rPr sz="1687" dirty="0">
                <a:latin typeface="Arial Rounded MT Bold" panose="020F0704030504030204" pitchFamily="34" charset="77"/>
              </a:rPr>
              <a:t> de </a:t>
            </a:r>
            <a:r>
              <a:rPr sz="1687" dirty="0" err="1">
                <a:latin typeface="Arial Rounded MT Bold" panose="020F0704030504030204" pitchFamily="34" charset="77"/>
              </a:rPr>
              <a:t>predios</a:t>
            </a:r>
            <a:endParaRPr sz="1687" dirty="0">
              <a:latin typeface="Arial Rounded MT Bold" panose="020F0704030504030204" pitchFamily="34" charset="77"/>
            </a:endParaRPr>
          </a:p>
          <a:p>
            <a:pPr marL="241093" indent="-241093" algn="just" defTabSz="642915">
              <a:lnSpc>
                <a:spcPct val="114000"/>
              </a:lnSpc>
              <a:buClr>
                <a:schemeClr val="accent1"/>
              </a:buClr>
              <a:buSzPct val="100000"/>
              <a:buFont typeface="Arial" panose="020B0604020202020204" pitchFamily="34" charset="0"/>
              <a:buChar char="•"/>
              <a:defRPr sz="2000"/>
            </a:pPr>
            <a:r>
              <a:rPr sz="1687" dirty="0">
                <a:latin typeface="Arial Rounded MT Bold" panose="020F0704030504030204" pitchFamily="34" charset="77"/>
              </a:rPr>
              <a:t>Define </a:t>
            </a:r>
            <a:r>
              <a:rPr sz="1687" dirty="0" err="1">
                <a:latin typeface="Arial Rounded MT Bold" panose="020F0704030504030204" pitchFamily="34" charset="77"/>
              </a:rPr>
              <a:t>linderos</a:t>
            </a:r>
            <a:r>
              <a:rPr sz="1687" dirty="0">
                <a:latin typeface="Arial Rounded MT Bold" panose="020F0704030504030204" pitchFamily="34" charset="77"/>
              </a:rPr>
              <a:t> </a:t>
            </a:r>
            <a:r>
              <a:rPr sz="1687" dirty="0" err="1">
                <a:latin typeface="Arial Rounded MT Bold" panose="020F0704030504030204" pitchFamily="34" charset="77"/>
              </a:rPr>
              <a:t>precisos</a:t>
            </a:r>
            <a:endParaRPr sz="1687" dirty="0">
              <a:latin typeface="Arial Rounded MT Bold" panose="020F0704030504030204" pitchFamily="34" charset="77"/>
            </a:endParaRPr>
          </a:p>
          <a:p>
            <a:pPr marL="241093" indent="-241093" algn="just" defTabSz="642915">
              <a:lnSpc>
                <a:spcPct val="114000"/>
              </a:lnSpc>
              <a:buClr>
                <a:schemeClr val="accent1"/>
              </a:buClr>
              <a:buSzPct val="100000"/>
              <a:buFont typeface="Arial" panose="020B0604020202020204" pitchFamily="34" charset="0"/>
              <a:buChar char="•"/>
              <a:defRPr sz="2000"/>
            </a:pPr>
            <a:r>
              <a:rPr sz="1687" dirty="0" err="1">
                <a:latin typeface="Arial Rounded MT Bold" panose="020F0704030504030204" pitchFamily="34" charset="77"/>
              </a:rPr>
              <a:t>Permite</a:t>
            </a:r>
            <a:r>
              <a:rPr sz="1687" dirty="0">
                <a:latin typeface="Arial Rounded MT Bold" panose="020F0704030504030204" pitchFamily="34" charset="77"/>
              </a:rPr>
              <a:t> </a:t>
            </a:r>
            <a:r>
              <a:rPr sz="1687" dirty="0" err="1">
                <a:latin typeface="Arial Rounded MT Bold" panose="020F0704030504030204" pitchFamily="34" charset="77"/>
              </a:rPr>
              <a:t>interoperabilidad</a:t>
            </a:r>
            <a:r>
              <a:rPr sz="1687" dirty="0">
                <a:latin typeface="Arial Rounded MT Bold" panose="020F0704030504030204" pitchFamily="34" charset="77"/>
              </a:rPr>
              <a:t> de </a:t>
            </a:r>
            <a:r>
              <a:rPr sz="1687" dirty="0" err="1">
                <a:latin typeface="Arial Rounded MT Bold" panose="020F0704030504030204" pitchFamily="34" charset="77"/>
              </a:rPr>
              <a:t>sistemas</a:t>
            </a:r>
            <a:endParaRPr sz="1687" dirty="0">
              <a:latin typeface="Arial Rounded MT Bold" panose="020F0704030504030204" pitchFamily="34" charset="77"/>
            </a:endParaRPr>
          </a:p>
          <a:p>
            <a:pPr marL="241093" indent="-241093" algn="just" defTabSz="642915">
              <a:lnSpc>
                <a:spcPct val="114000"/>
              </a:lnSpc>
              <a:buClr>
                <a:schemeClr val="accent1"/>
              </a:buClr>
              <a:buSzPct val="100000"/>
              <a:buFont typeface="Arial" panose="020B0604020202020204" pitchFamily="34" charset="0"/>
              <a:buChar char="•"/>
              <a:defRPr sz="2000"/>
            </a:pPr>
            <a:r>
              <a:rPr sz="1687" dirty="0" err="1">
                <a:latin typeface="Arial Rounded MT Bold" panose="020F0704030504030204" pitchFamily="34" charset="77"/>
              </a:rPr>
              <a:t>Articula</a:t>
            </a:r>
            <a:r>
              <a:rPr sz="1687" dirty="0">
                <a:latin typeface="Arial Rounded MT Bold" panose="020F0704030504030204" pitchFamily="34" charset="77"/>
              </a:rPr>
              <a:t> el </a:t>
            </a:r>
            <a:r>
              <a:rPr sz="1687" dirty="0" err="1">
                <a:latin typeface="Arial Rounded MT Bold" panose="020F0704030504030204" pitchFamily="34" charset="77"/>
              </a:rPr>
              <a:t>catastro</a:t>
            </a:r>
            <a:r>
              <a:rPr sz="1687" dirty="0">
                <a:latin typeface="Arial Rounded MT Bold" panose="020F0704030504030204" pitchFamily="34" charset="77"/>
              </a:rPr>
              <a:t> con el </a:t>
            </a:r>
            <a:r>
              <a:rPr sz="1687" dirty="0" err="1">
                <a:latin typeface="Arial Rounded MT Bold" panose="020F0704030504030204" pitchFamily="34" charset="77"/>
              </a:rPr>
              <a:t>registro</a:t>
            </a:r>
            <a:r>
              <a:rPr sz="1687" dirty="0">
                <a:latin typeface="Arial Rounded MT Bold" panose="020F0704030504030204" pitchFamily="34" charset="77"/>
              </a:rPr>
              <a:t> de la </a:t>
            </a:r>
            <a:r>
              <a:rPr sz="1687" dirty="0" err="1">
                <a:latin typeface="Arial Rounded MT Bold" panose="020F0704030504030204" pitchFamily="34" charset="77"/>
              </a:rPr>
              <a:t>propiedad</a:t>
            </a:r>
            <a:endParaRPr sz="1687" dirty="0">
              <a:latin typeface="Arial Rounded MT Bold" panose="020F0704030504030204" pitchFamily="34" charset="77"/>
            </a:endParaRPr>
          </a:p>
          <a:p>
            <a:pPr marL="241093" indent="-241093" algn="just" defTabSz="642915">
              <a:lnSpc>
                <a:spcPct val="114000"/>
              </a:lnSpc>
              <a:buClr>
                <a:schemeClr val="accent1"/>
              </a:buClr>
              <a:buSzPct val="100000"/>
              <a:buFont typeface="Arial" panose="020B0604020202020204" pitchFamily="34" charset="0"/>
              <a:buChar char="•"/>
              <a:defRPr sz="2000"/>
            </a:pPr>
            <a:r>
              <a:rPr sz="1687" dirty="0" err="1">
                <a:latin typeface="Arial Rounded MT Bold" panose="020F0704030504030204" pitchFamily="34" charset="77"/>
              </a:rPr>
              <a:t>Incorpora</a:t>
            </a:r>
            <a:r>
              <a:rPr sz="1687" dirty="0">
                <a:latin typeface="Arial Rounded MT Bold" panose="020F0704030504030204" pitchFamily="34" charset="77"/>
              </a:rPr>
              <a:t> </a:t>
            </a:r>
            <a:r>
              <a:rPr sz="1687" dirty="0" err="1">
                <a:latin typeface="Arial Rounded MT Bold" panose="020F0704030504030204" pitchFamily="34" charset="77"/>
              </a:rPr>
              <a:t>estándar</a:t>
            </a:r>
            <a:r>
              <a:rPr sz="1687" dirty="0">
                <a:latin typeface="Arial Rounded MT Bold" panose="020F0704030504030204" pitchFamily="34" charset="77"/>
              </a:rPr>
              <a:t> OCDE</a:t>
            </a:r>
          </a:p>
          <a:p>
            <a:pPr marL="241093" indent="-241093" algn="just" defTabSz="642915">
              <a:lnSpc>
                <a:spcPct val="114000"/>
              </a:lnSpc>
              <a:buClr>
                <a:schemeClr val="accent1"/>
              </a:buClr>
              <a:buSzPct val="100000"/>
              <a:buFont typeface="Arial" panose="020B0604020202020204" pitchFamily="34" charset="0"/>
              <a:buChar char="•"/>
              <a:defRPr sz="2000"/>
            </a:pPr>
            <a:r>
              <a:rPr sz="1687" dirty="0" err="1">
                <a:latin typeface="Arial Rounded MT Bold" panose="020F0704030504030204" pitchFamily="34" charset="77"/>
              </a:rPr>
              <a:t>Facilita</a:t>
            </a:r>
            <a:r>
              <a:rPr sz="1687" dirty="0">
                <a:latin typeface="Arial Rounded MT Bold" panose="020F0704030504030204" pitchFamily="34" charset="77"/>
              </a:rPr>
              <a:t> </a:t>
            </a:r>
            <a:r>
              <a:rPr sz="1687" dirty="0" err="1">
                <a:latin typeface="Arial Rounded MT Bold" panose="020F0704030504030204" pitchFamily="34" charset="77"/>
              </a:rPr>
              <a:t>cumplimiento</a:t>
            </a:r>
            <a:r>
              <a:rPr sz="1687" dirty="0">
                <a:latin typeface="Arial Rounded MT Bold" panose="020F0704030504030204" pitchFamily="34" charset="77"/>
              </a:rPr>
              <a:t> de </a:t>
            </a:r>
            <a:r>
              <a:rPr sz="1687" dirty="0" err="1">
                <a:latin typeface="Arial Rounded MT Bold" panose="020F0704030504030204" pitchFamily="34" charset="77"/>
              </a:rPr>
              <a:t>los</a:t>
            </a:r>
            <a:r>
              <a:rPr sz="1687" dirty="0">
                <a:latin typeface="Arial Rounded MT Bold" panose="020F0704030504030204" pitchFamily="34" charset="77"/>
              </a:rPr>
              <a:t> </a:t>
            </a:r>
            <a:r>
              <a:rPr sz="1687" dirty="0" err="1">
                <a:latin typeface="Arial Rounded MT Bold" panose="020F0704030504030204" pitchFamily="34" charset="77"/>
              </a:rPr>
              <a:t>acuerdos</a:t>
            </a:r>
            <a:r>
              <a:rPr sz="1687" dirty="0">
                <a:latin typeface="Arial Rounded MT Bold" panose="020F0704030504030204" pitchFamily="34" charset="77"/>
              </a:rPr>
              <a:t> de </a:t>
            </a:r>
            <a:r>
              <a:rPr sz="1687" dirty="0" err="1">
                <a:latin typeface="Arial Rounded MT Bold" panose="020F0704030504030204" pitchFamily="34" charset="77"/>
              </a:rPr>
              <a:t>paz</a:t>
            </a:r>
            <a:r>
              <a:rPr sz="1687" dirty="0">
                <a:latin typeface="Arial Rounded MT Bold" panose="020F0704030504030204" pitchFamily="34" charset="77"/>
              </a:rPr>
              <a:t> y </a:t>
            </a:r>
            <a:r>
              <a:rPr sz="1687" dirty="0" err="1">
                <a:latin typeface="Arial Rounded MT Bold" panose="020F0704030504030204" pitchFamily="34" charset="77"/>
              </a:rPr>
              <a:t>estrategias</a:t>
            </a:r>
            <a:r>
              <a:rPr sz="1687" dirty="0">
                <a:latin typeface="Arial Rounded MT Bold" panose="020F0704030504030204" pitchFamily="34" charset="77"/>
              </a:rPr>
              <a:t> del </a:t>
            </a:r>
            <a:r>
              <a:rPr sz="1687" dirty="0" err="1">
                <a:latin typeface="Arial Rounded MT Bold" panose="020F0704030504030204" pitchFamily="34" charset="77"/>
              </a:rPr>
              <a:t>postconflicto</a:t>
            </a:r>
            <a:endParaRPr sz="1687" dirty="0">
              <a:latin typeface="Arial Rounded MT Bold" panose="020F0704030504030204" pitchFamily="34" charset="77"/>
            </a:endParaRPr>
          </a:p>
        </p:txBody>
      </p:sp>
      <p:sp>
        <p:nvSpPr>
          <p:cNvPr id="196" name="14 Rectángulo"/>
          <p:cNvSpPr txBox="1"/>
          <p:nvPr/>
        </p:nvSpPr>
        <p:spPr>
          <a:xfrm>
            <a:off x="6385143" y="5394802"/>
            <a:ext cx="4001986" cy="748823"/>
          </a:xfrm>
          <a:prstGeom prst="rect">
            <a:avLst/>
          </a:prstGeom>
          <a:noFill/>
          <a:ln w="25400">
            <a:solidFill>
              <a:schemeClr val="accent5">
                <a:lumMod val="75000"/>
              </a:schemeClr>
            </a:solid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indent="87311" defTabSz="914400">
              <a:defRPr sz="2800">
                <a:solidFill>
                  <a:schemeClr val="accent1"/>
                </a:solidFill>
              </a:defRPr>
            </a:lvl1pPr>
          </a:lstStyle>
          <a:p>
            <a:pPr algn="ctr"/>
            <a:r>
              <a:rPr sz="1969" dirty="0" err="1">
                <a:latin typeface="Arial Rounded MT Bold" panose="020F0704030504030204" pitchFamily="34" charset="77"/>
              </a:rPr>
              <a:t>Su</a:t>
            </a:r>
            <a:r>
              <a:rPr sz="1969" dirty="0">
                <a:latin typeface="Arial Rounded MT Bold" panose="020F0704030504030204" pitchFamily="34" charset="77"/>
              </a:rPr>
              <a:t> </a:t>
            </a:r>
            <a:r>
              <a:rPr sz="1969" dirty="0" err="1">
                <a:latin typeface="Arial Rounded MT Bold" panose="020F0704030504030204" pitchFamily="34" charset="77"/>
              </a:rPr>
              <a:t>integralidad</a:t>
            </a:r>
            <a:r>
              <a:rPr sz="1969" dirty="0">
                <a:latin typeface="Arial Rounded MT Bold" panose="020F0704030504030204" pitchFamily="34" charset="77"/>
              </a:rPr>
              <a:t>, le da </a:t>
            </a:r>
            <a:r>
              <a:rPr sz="1969" dirty="0" err="1">
                <a:latin typeface="Arial Rounded MT Bold" panose="020F0704030504030204" pitchFamily="34" charset="77"/>
              </a:rPr>
              <a:t>carácter</a:t>
            </a:r>
            <a:r>
              <a:rPr sz="1969" dirty="0">
                <a:latin typeface="Arial Rounded MT Bold" panose="020F0704030504030204" pitchFamily="34" charset="77"/>
              </a:rPr>
              <a:t> de </a:t>
            </a:r>
            <a:r>
              <a:rPr sz="1969" dirty="0" err="1">
                <a:latin typeface="Arial Rounded MT Bold" panose="020F0704030504030204" pitchFamily="34" charset="77"/>
              </a:rPr>
              <a:t>multipropósito</a:t>
            </a:r>
            <a:endParaRPr sz="1969" dirty="0">
              <a:latin typeface="Arial Rounded MT Bold" panose="020F0704030504030204" pitchFamily="34" charset="77"/>
            </a:endParaRPr>
          </a:p>
        </p:txBody>
      </p:sp>
      <p:sp>
        <p:nvSpPr>
          <p:cNvPr id="198" name="Rectángulo 47"/>
          <p:cNvSpPr txBox="1"/>
          <p:nvPr/>
        </p:nvSpPr>
        <p:spPr>
          <a:xfrm>
            <a:off x="6375353" y="958774"/>
            <a:ext cx="4088782" cy="438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nchor="ctr">
            <a:spAutoFit/>
          </a:bodyPr>
          <a:lstStyle>
            <a:lvl1pPr defTabSz="914400">
              <a:defRPr sz="3200">
                <a:solidFill>
                  <a:schemeClr val="accent1"/>
                </a:solidFill>
              </a:defRPr>
            </a:lvl1pPr>
          </a:lstStyle>
          <a:p>
            <a:r>
              <a:rPr sz="2250">
                <a:latin typeface="Arial Rounded MT Bold" panose="020F0704030504030204" pitchFamily="34" charset="77"/>
              </a:rPr>
              <a:t>El Catastro multipropósito</a:t>
            </a:r>
          </a:p>
        </p:txBody>
      </p:sp>
      <p:sp>
        <p:nvSpPr>
          <p:cNvPr id="13" name="¿ Porqué un Catastro multipropósito ?">
            <a:extLst>
              <a:ext uri="{FF2B5EF4-FFF2-40B4-BE49-F238E27FC236}">
                <a16:creationId xmlns:a16="http://schemas.microsoft.com/office/drawing/2014/main" id="{0B3D2DBB-60CB-D746-A970-A4A58AC40B1E}"/>
              </a:ext>
            </a:extLst>
          </p:cNvPr>
          <p:cNvSpPr txBox="1">
            <a:spLocks/>
          </p:cNvSpPr>
          <p:nvPr/>
        </p:nvSpPr>
        <p:spPr>
          <a:xfrm>
            <a:off x="420737" y="0"/>
            <a:ext cx="11274326" cy="963861"/>
          </a:xfrm>
          <a:prstGeom prst="rect">
            <a:avLst/>
          </a:prstGeom>
        </p:spPr>
        <p:txBody>
          <a:bodyPr>
            <a:normAutofit/>
          </a:bodyPr>
          <a:lstStyle>
            <a:lvl1pPr algn="l" defTabSz="914400" rtl="0" eaLnBrk="1" latinLnBrk="0" hangingPunct="1">
              <a:lnSpc>
                <a:spcPct val="90000"/>
              </a:lnSpc>
              <a:spcBef>
                <a:spcPct val="0"/>
              </a:spcBef>
              <a:buNone/>
              <a:defRPr sz="4000" kern="1200">
                <a:solidFill>
                  <a:schemeClr val="accent3"/>
                </a:solidFill>
                <a:latin typeface="+mj-lt"/>
                <a:ea typeface="+mj-ea"/>
                <a:cs typeface="+mj-cs"/>
              </a:defRPr>
            </a:lvl1pPr>
          </a:lstStyle>
          <a:p>
            <a:r>
              <a:rPr lang="es-CO" sz="4400" b="1">
                <a:solidFill>
                  <a:schemeClr val="accent5">
                    <a:lumMod val="50000"/>
                  </a:schemeClr>
                </a:solidFill>
              </a:rPr>
              <a:t>¿ Porqué un Catastro multipropósito ?</a:t>
            </a:r>
            <a:endParaRPr lang="es-CO" sz="4400" b="1" dirty="0">
              <a:solidFill>
                <a:schemeClr val="accent5">
                  <a:lumMod val="50000"/>
                </a:schemeClr>
              </a:solidFill>
            </a:endParaRPr>
          </a:p>
        </p:txBody>
      </p:sp>
      <p:sp>
        <p:nvSpPr>
          <p:cNvPr id="15" name="14 Rectángulo">
            <a:extLst>
              <a:ext uri="{FF2B5EF4-FFF2-40B4-BE49-F238E27FC236}">
                <a16:creationId xmlns:a16="http://schemas.microsoft.com/office/drawing/2014/main" id="{DBD6267F-9CF1-0E46-9D5F-9ADA064D981B}"/>
              </a:ext>
            </a:extLst>
          </p:cNvPr>
          <p:cNvSpPr txBox="1"/>
          <p:nvPr/>
        </p:nvSpPr>
        <p:spPr>
          <a:xfrm>
            <a:off x="1804871" y="5565697"/>
            <a:ext cx="4001986" cy="407031"/>
          </a:xfrm>
          <a:prstGeom prst="rect">
            <a:avLst/>
          </a:prstGeom>
          <a:noFill/>
          <a:ln w="25400">
            <a:solidFill>
              <a:srgbClr val="C00000"/>
            </a:solid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indent="87311" defTabSz="914400">
              <a:defRPr sz="2800">
                <a:solidFill>
                  <a:schemeClr val="accent1"/>
                </a:solidFill>
              </a:defRPr>
            </a:lvl1pPr>
          </a:lstStyle>
          <a:p>
            <a:pPr algn="ctr"/>
            <a:r>
              <a:rPr lang="es-ES" sz="1969" dirty="0">
                <a:solidFill>
                  <a:srgbClr val="C00000"/>
                </a:solidFill>
                <a:latin typeface="Arial Rounded MT Bold" panose="020F0704030504030204" pitchFamily="34" charset="77"/>
              </a:rPr>
              <a:t>Uso principalmente fiscal</a:t>
            </a:r>
            <a:endParaRPr sz="1969" dirty="0">
              <a:solidFill>
                <a:srgbClr val="C00000"/>
              </a:solidFill>
              <a:latin typeface="Arial Rounded MT Bold" panose="020F0704030504030204" pitchFamily="34" charset="77"/>
            </a:endParaRPr>
          </a:p>
        </p:txBody>
      </p:sp>
    </p:spTree>
    <p:extLst>
      <p:ext uri="{BB962C8B-B14F-4D97-AF65-F5344CB8AC3E}">
        <p14:creationId xmlns:p14="http://schemas.microsoft.com/office/powerpoint/2010/main" val="6768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Panorama actual del Catastro nacional"/>
          <p:cNvSpPr txBox="1">
            <a:spLocks noGrp="1"/>
          </p:cNvSpPr>
          <p:nvPr>
            <p:ph type="title"/>
          </p:nvPr>
        </p:nvSpPr>
        <p:spPr>
          <a:xfrm>
            <a:off x="942975" y="-421"/>
            <a:ext cx="11101387" cy="677715"/>
          </a:xfrm>
          <a:prstGeom prst="rect">
            <a:avLst/>
          </a:prstGeom>
        </p:spPr>
        <p:txBody>
          <a:bodyPr>
            <a:noAutofit/>
          </a:bodyPr>
          <a:lstStyle>
            <a:lvl1pPr algn="l" defTabSz="438911">
              <a:defRPr sz="3839">
                <a:solidFill>
                  <a:schemeClr val="accent3"/>
                </a:solidFill>
              </a:defRPr>
            </a:lvl1pPr>
          </a:lstStyle>
          <a:p>
            <a:r>
              <a:rPr sz="4400" b="1" dirty="0">
                <a:solidFill>
                  <a:schemeClr val="accent5">
                    <a:lumMod val="75000"/>
                  </a:schemeClr>
                </a:solidFill>
              </a:rPr>
              <a:t>Panorama del </a:t>
            </a:r>
            <a:r>
              <a:rPr sz="4400" b="1" dirty="0" err="1">
                <a:solidFill>
                  <a:schemeClr val="accent5">
                    <a:lumMod val="75000"/>
                  </a:schemeClr>
                </a:solidFill>
              </a:rPr>
              <a:t>Catastro</a:t>
            </a:r>
            <a:r>
              <a:rPr sz="4400" b="1" dirty="0">
                <a:solidFill>
                  <a:schemeClr val="accent5">
                    <a:lumMod val="75000"/>
                  </a:schemeClr>
                </a:solidFill>
              </a:rPr>
              <a:t> </a:t>
            </a:r>
            <a:r>
              <a:rPr sz="4400" b="1" dirty="0" err="1">
                <a:solidFill>
                  <a:schemeClr val="accent5">
                    <a:lumMod val="75000"/>
                  </a:schemeClr>
                </a:solidFill>
              </a:rPr>
              <a:t>nacional</a:t>
            </a:r>
            <a:r>
              <a:rPr lang="es-ES" sz="4400" b="1" dirty="0">
                <a:solidFill>
                  <a:schemeClr val="accent5">
                    <a:lumMod val="75000"/>
                  </a:schemeClr>
                </a:solidFill>
              </a:rPr>
              <a:t> (2016)</a:t>
            </a:r>
            <a:endParaRPr sz="4400" b="1" dirty="0">
              <a:solidFill>
                <a:schemeClr val="accent5">
                  <a:lumMod val="75000"/>
                </a:schemeClr>
              </a:solidFill>
            </a:endParaRPr>
          </a:p>
        </p:txBody>
      </p:sp>
      <p:sp>
        <p:nvSpPr>
          <p:cNvPr id="201" name="CuadroTexto 1"/>
          <p:cNvSpPr txBox="1"/>
          <p:nvPr/>
        </p:nvSpPr>
        <p:spPr>
          <a:xfrm>
            <a:off x="1057276" y="6372109"/>
            <a:ext cx="9770076"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rIns="32146">
            <a:spAutoFit/>
          </a:bodyPr>
          <a:lstStyle/>
          <a:p>
            <a:pPr lvl="1" defTabSz="642915">
              <a:defRPr sz="2800">
                <a:solidFill>
                  <a:schemeClr val="accent2"/>
                </a:solidFill>
              </a:defRPr>
            </a:pPr>
            <a:r>
              <a:rPr sz="2400" dirty="0" err="1">
                <a:solidFill>
                  <a:srgbClr val="C00000"/>
                </a:solidFill>
                <a:latin typeface="Arial Rounded MT Bold" panose="020F0704030504030204" pitchFamily="34" charset="77"/>
              </a:rPr>
              <a:t>Territorios</a:t>
            </a:r>
            <a:r>
              <a:rPr sz="2400" dirty="0">
                <a:solidFill>
                  <a:srgbClr val="C00000"/>
                </a:solidFill>
                <a:latin typeface="Arial Rounded MT Bold" panose="020F0704030504030204" pitchFamily="34" charset="77"/>
              </a:rPr>
              <a:t> sin </a:t>
            </a:r>
            <a:r>
              <a:rPr sz="2400" dirty="0" err="1">
                <a:solidFill>
                  <a:srgbClr val="C00000"/>
                </a:solidFill>
                <a:latin typeface="Arial Rounded MT Bold" panose="020F0704030504030204" pitchFamily="34" charset="77"/>
              </a:rPr>
              <a:t>formación</a:t>
            </a:r>
            <a:r>
              <a:rPr sz="2400" dirty="0">
                <a:solidFill>
                  <a:srgbClr val="C00000"/>
                </a:solidFill>
                <a:latin typeface="Arial Rounded MT Bold" panose="020F0704030504030204" pitchFamily="34" charset="77"/>
              </a:rPr>
              <a:t> y alto </a:t>
            </a:r>
            <a:r>
              <a:rPr sz="2400" dirty="0" err="1">
                <a:solidFill>
                  <a:srgbClr val="C00000"/>
                </a:solidFill>
                <a:latin typeface="Arial Rounded MT Bold" panose="020F0704030504030204" pitchFamily="34" charset="77"/>
              </a:rPr>
              <a:t>grado</a:t>
            </a:r>
            <a:r>
              <a:rPr sz="2400" dirty="0">
                <a:solidFill>
                  <a:srgbClr val="C00000"/>
                </a:solidFill>
                <a:latin typeface="Arial Rounded MT Bold" panose="020F0704030504030204" pitchFamily="34" charset="77"/>
              </a:rPr>
              <a:t> de </a:t>
            </a:r>
            <a:r>
              <a:rPr sz="2400" dirty="0" err="1">
                <a:solidFill>
                  <a:srgbClr val="C00000"/>
                </a:solidFill>
                <a:latin typeface="Arial Rounded MT Bold" panose="020F0704030504030204" pitchFamily="34" charset="77"/>
              </a:rPr>
              <a:t>desactualización</a:t>
            </a:r>
            <a:endParaRPr sz="2400" dirty="0">
              <a:solidFill>
                <a:srgbClr val="C00000"/>
              </a:solidFill>
              <a:latin typeface="Arial Rounded MT Bold" panose="020F0704030504030204" pitchFamily="34" charset="77"/>
            </a:endParaRPr>
          </a:p>
        </p:txBody>
      </p:sp>
      <p:grpSp>
        <p:nvGrpSpPr>
          <p:cNvPr id="208" name="Agrupar 36"/>
          <p:cNvGrpSpPr/>
          <p:nvPr/>
        </p:nvGrpSpPr>
        <p:grpSpPr>
          <a:xfrm>
            <a:off x="2096572" y="1376563"/>
            <a:ext cx="3539583" cy="5617782"/>
            <a:chOff x="-165100" y="236809"/>
            <a:chExt cx="5034072" cy="7989732"/>
          </a:xfrm>
        </p:grpSpPr>
        <p:sp>
          <p:nvSpPr>
            <p:cNvPr id="202" name="Rectángulo redondeado 8"/>
            <p:cNvSpPr/>
            <p:nvPr/>
          </p:nvSpPr>
          <p:spPr>
            <a:xfrm>
              <a:off x="-165100" y="5991123"/>
              <a:ext cx="497789" cy="199116"/>
            </a:xfrm>
            <a:prstGeom prst="roundRect">
              <a:avLst>
                <a:gd name="adj" fmla="val 16667"/>
              </a:avLst>
            </a:prstGeom>
            <a:solidFill>
              <a:srgbClr val="92D050"/>
            </a:solidFill>
            <a:ln w="12700" cap="flat">
              <a:noFill/>
              <a:miter lim="400000"/>
            </a:ln>
            <a:effectLst/>
          </p:spPr>
          <p:txBody>
            <a:bodyPr wrap="square" lIns="32146" tIns="32146" rIns="32146" bIns="32146" numCol="1" anchor="ctr">
              <a:noAutofit/>
            </a:bodyPr>
            <a:lstStyle/>
            <a:p>
              <a:pPr defTabSz="642915">
                <a:defRPr sz="1800">
                  <a:latin typeface="Calibri"/>
                  <a:ea typeface="Calibri"/>
                  <a:cs typeface="Calibri"/>
                  <a:sym typeface="Calibri"/>
                </a:defRPr>
              </a:pPr>
              <a:endParaRPr sz="1266">
                <a:latin typeface="Arial Rounded MT Bold" panose="020F0704030504030204" pitchFamily="34" charset="77"/>
              </a:endParaRPr>
            </a:p>
          </p:txBody>
        </p:sp>
        <p:sp>
          <p:nvSpPr>
            <p:cNvPr id="203" name="Rectángulo redondeado 9"/>
            <p:cNvSpPr/>
            <p:nvPr/>
          </p:nvSpPr>
          <p:spPr>
            <a:xfrm>
              <a:off x="-165100" y="6320231"/>
              <a:ext cx="497789" cy="199116"/>
            </a:xfrm>
            <a:prstGeom prst="roundRect">
              <a:avLst>
                <a:gd name="adj" fmla="val 16667"/>
              </a:avLst>
            </a:prstGeom>
            <a:solidFill>
              <a:srgbClr val="FFCC00"/>
            </a:solidFill>
            <a:ln w="12700" cap="flat">
              <a:noFill/>
              <a:miter lim="400000"/>
            </a:ln>
            <a:effectLst/>
          </p:spPr>
          <p:txBody>
            <a:bodyPr wrap="square" lIns="32146" tIns="32146" rIns="32146" bIns="32146" numCol="1" anchor="ctr">
              <a:noAutofit/>
            </a:bodyPr>
            <a:lstStyle/>
            <a:p>
              <a:pPr defTabSz="642915">
                <a:defRPr sz="1800">
                  <a:latin typeface="Calibri"/>
                  <a:ea typeface="Calibri"/>
                  <a:cs typeface="Calibri"/>
                  <a:sym typeface="Calibri"/>
                </a:defRPr>
              </a:pPr>
              <a:endParaRPr sz="1266">
                <a:latin typeface="Arial Rounded MT Bold" panose="020F0704030504030204" pitchFamily="34" charset="77"/>
              </a:endParaRPr>
            </a:p>
          </p:txBody>
        </p:sp>
        <p:sp>
          <p:nvSpPr>
            <p:cNvPr id="204" name="Rectángulo redondeado 10"/>
            <p:cNvSpPr/>
            <p:nvPr/>
          </p:nvSpPr>
          <p:spPr>
            <a:xfrm>
              <a:off x="-165100" y="6649339"/>
              <a:ext cx="497789" cy="199116"/>
            </a:xfrm>
            <a:prstGeom prst="roundRect">
              <a:avLst>
                <a:gd name="adj" fmla="val 16667"/>
              </a:avLst>
            </a:prstGeom>
            <a:solidFill>
              <a:srgbClr val="C00000"/>
            </a:solidFill>
            <a:ln w="12700" cap="flat">
              <a:noFill/>
              <a:miter lim="400000"/>
            </a:ln>
            <a:effectLst/>
          </p:spPr>
          <p:txBody>
            <a:bodyPr wrap="square" lIns="32146" tIns="32146" rIns="32146" bIns="32146" numCol="1" anchor="ctr">
              <a:noAutofit/>
            </a:bodyPr>
            <a:lstStyle/>
            <a:p>
              <a:pPr defTabSz="642915">
                <a:defRPr sz="1800">
                  <a:latin typeface="Calibri"/>
                  <a:ea typeface="Calibri"/>
                  <a:cs typeface="Calibri"/>
                  <a:sym typeface="Calibri"/>
                </a:defRPr>
              </a:pPr>
              <a:endParaRPr sz="1266">
                <a:latin typeface="Arial Rounded MT Bold" panose="020F0704030504030204" pitchFamily="34" charset="77"/>
              </a:endParaRPr>
            </a:p>
          </p:txBody>
        </p:sp>
        <p:sp>
          <p:nvSpPr>
            <p:cNvPr id="205" name="CuadroTexto 14"/>
            <p:cNvSpPr txBox="1"/>
            <p:nvPr/>
          </p:nvSpPr>
          <p:spPr>
            <a:xfrm>
              <a:off x="103914" y="236809"/>
              <a:ext cx="4290121" cy="4367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p>
              <a:pPr lvl="1" defTabSz="642915">
                <a:defRPr sz="2000"/>
              </a:pPr>
              <a:r>
                <a:rPr sz="1406">
                  <a:latin typeface="Arial Rounded MT Bold" panose="020F0704030504030204" pitchFamily="34" charset="77"/>
                </a:rPr>
                <a:t>Situación del catastro rural</a:t>
              </a:r>
            </a:p>
          </p:txBody>
        </p:sp>
        <p:sp>
          <p:nvSpPr>
            <p:cNvPr id="206" name="CuadroTexto 19"/>
            <p:cNvSpPr txBox="1"/>
            <p:nvPr/>
          </p:nvSpPr>
          <p:spPr>
            <a:xfrm>
              <a:off x="543896" y="6000654"/>
              <a:ext cx="4325076" cy="22258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p>
              <a:pPr defTabSz="642915">
                <a:lnSpc>
                  <a:spcPct val="150000"/>
                </a:lnSpc>
                <a:defRPr sz="1100">
                  <a:solidFill>
                    <a:schemeClr val="accent2"/>
                  </a:solidFill>
                </a:defRPr>
              </a:pPr>
              <a:r>
                <a:rPr sz="773" dirty="0">
                  <a:solidFill>
                    <a:srgbClr val="C00000"/>
                  </a:solidFill>
                  <a:latin typeface="Arial Rounded MT Bold" panose="020F0704030504030204" pitchFamily="34" charset="77"/>
                </a:rPr>
                <a:t>378 </a:t>
              </a:r>
              <a:r>
                <a:rPr sz="773" dirty="0" err="1">
                  <a:solidFill>
                    <a:srgbClr val="C00000"/>
                  </a:solidFill>
                  <a:latin typeface="Arial Rounded MT Bold" panose="020F0704030504030204" pitchFamily="34" charset="77"/>
                </a:rPr>
                <a:t>municipios</a:t>
              </a:r>
              <a:r>
                <a:rPr sz="773" dirty="0">
                  <a:solidFill>
                    <a:srgbClr val="C00000"/>
                  </a:solidFill>
                  <a:latin typeface="Arial Rounded MT Bold" panose="020F0704030504030204" pitchFamily="34" charset="77"/>
                </a:rPr>
                <a:t> </a:t>
              </a:r>
              <a:r>
                <a:rPr sz="773" dirty="0" err="1">
                  <a:solidFill>
                    <a:srgbClr val="C00000"/>
                  </a:solidFill>
                  <a:latin typeface="Arial Rounded MT Bold" panose="020F0704030504030204" pitchFamily="34" charset="77"/>
                </a:rPr>
                <a:t>actualizados</a:t>
              </a:r>
              <a:r>
                <a:rPr sz="773" dirty="0">
                  <a:solidFill>
                    <a:srgbClr val="C00000"/>
                  </a:solidFill>
                  <a:latin typeface="Arial Rounded MT Bold" panose="020F0704030504030204" pitchFamily="34" charset="77"/>
                </a:rPr>
                <a:t> (34%)</a:t>
              </a:r>
            </a:p>
            <a:p>
              <a:pPr defTabSz="642915">
                <a:lnSpc>
                  <a:spcPct val="150000"/>
                </a:lnSpc>
                <a:defRPr sz="1100">
                  <a:solidFill>
                    <a:schemeClr val="accent3"/>
                  </a:solidFill>
                </a:defRPr>
              </a:pPr>
              <a:r>
                <a:rPr sz="773" dirty="0">
                  <a:latin typeface="Arial Rounded MT Bold" panose="020F0704030504030204" pitchFamily="34" charset="77"/>
                </a:rPr>
                <a:t>664 </a:t>
              </a:r>
              <a:r>
                <a:rPr sz="773" dirty="0" err="1">
                  <a:latin typeface="Arial Rounded MT Bold" panose="020F0704030504030204" pitchFamily="34" charset="77"/>
                </a:rPr>
                <a:t>municipios</a:t>
              </a:r>
              <a:r>
                <a:rPr sz="773" dirty="0">
                  <a:latin typeface="Arial Rounded MT Bold" panose="020F0704030504030204" pitchFamily="34" charset="77"/>
                </a:rPr>
                <a:t> </a:t>
              </a:r>
              <a:r>
                <a:rPr sz="773" dirty="0" err="1">
                  <a:latin typeface="Arial Rounded MT Bold" panose="020F0704030504030204" pitchFamily="34" charset="77"/>
                </a:rPr>
                <a:t>desactualizados</a:t>
              </a:r>
              <a:r>
                <a:rPr sz="773" dirty="0">
                  <a:latin typeface="Arial Rounded MT Bold" panose="020F0704030504030204" pitchFamily="34" charset="77"/>
                </a:rPr>
                <a:t> (59%)</a:t>
              </a:r>
            </a:p>
            <a:p>
              <a:pPr defTabSz="642915">
                <a:lnSpc>
                  <a:spcPct val="150000"/>
                </a:lnSpc>
                <a:defRPr sz="1100">
                  <a:solidFill>
                    <a:schemeClr val="accent5"/>
                  </a:solidFill>
                </a:defRPr>
              </a:pPr>
              <a:r>
                <a:rPr sz="773" dirty="0">
                  <a:latin typeface="Arial Rounded MT Bold" panose="020F0704030504030204" pitchFamily="34" charset="77"/>
                </a:rPr>
                <a:t>60 </a:t>
              </a:r>
              <a:r>
                <a:rPr sz="773" dirty="0" err="1">
                  <a:latin typeface="Arial Rounded MT Bold" panose="020F0704030504030204" pitchFamily="34" charset="77"/>
                </a:rPr>
                <a:t>municipios</a:t>
              </a:r>
              <a:r>
                <a:rPr sz="773" dirty="0">
                  <a:latin typeface="Arial Rounded MT Bold" panose="020F0704030504030204" pitchFamily="34" charset="77"/>
                </a:rPr>
                <a:t> y 20 ANM* sin </a:t>
              </a:r>
              <a:r>
                <a:rPr sz="773" dirty="0" err="1">
                  <a:latin typeface="Arial Rounded MT Bold" panose="020F0704030504030204" pitchFamily="34" charset="77"/>
                </a:rPr>
                <a:t>formar</a:t>
              </a:r>
              <a:r>
                <a:rPr sz="773" dirty="0">
                  <a:latin typeface="Arial Rounded MT Bold" panose="020F0704030504030204" pitchFamily="34" charset="77"/>
                </a:rPr>
                <a:t> (7%)</a:t>
              </a:r>
            </a:p>
          </p:txBody>
        </p:sp>
        <p:pic>
          <p:nvPicPr>
            <p:cNvPr id="207" name="Imagen 34" descr="Imagen 34"/>
            <p:cNvPicPr>
              <a:picLocks noChangeAspect="1"/>
            </p:cNvPicPr>
            <p:nvPr/>
          </p:nvPicPr>
          <p:blipFill>
            <a:blip r:embed="rId2"/>
            <a:stretch>
              <a:fillRect/>
            </a:stretch>
          </p:blipFill>
          <p:spPr>
            <a:xfrm>
              <a:off x="100245" y="728447"/>
              <a:ext cx="3971684" cy="5207792"/>
            </a:xfrm>
            <a:prstGeom prst="rect">
              <a:avLst/>
            </a:prstGeom>
            <a:ln w="88900" cap="flat">
              <a:noFill/>
              <a:miter lim="400000"/>
            </a:ln>
            <a:effectLst/>
          </p:spPr>
        </p:pic>
      </p:grpSp>
      <p:sp>
        <p:nvSpPr>
          <p:cNvPr id="209" name="CuadroTexto 20"/>
          <p:cNvSpPr txBox="1"/>
          <p:nvPr/>
        </p:nvSpPr>
        <p:spPr>
          <a:xfrm>
            <a:off x="8722272" y="6123574"/>
            <a:ext cx="2368352" cy="2378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algn="l" defTabSz="914400">
              <a:defRPr sz="1100"/>
            </a:lvl1pPr>
          </a:lstStyle>
          <a:p>
            <a:r>
              <a:rPr sz="773">
                <a:latin typeface="Arial Rounded MT Bold" panose="020F0704030504030204" pitchFamily="34" charset="77"/>
              </a:rPr>
              <a:t>*ANM: Áreas no municipalizadas</a:t>
            </a:r>
          </a:p>
        </p:txBody>
      </p:sp>
      <p:sp>
        <p:nvSpPr>
          <p:cNvPr id="210" name="Rectángulo redondeado 11"/>
          <p:cNvSpPr/>
          <p:nvPr/>
        </p:nvSpPr>
        <p:spPr>
          <a:xfrm>
            <a:off x="6970991" y="5465854"/>
            <a:ext cx="355104" cy="142042"/>
          </a:xfrm>
          <a:prstGeom prst="roundRect">
            <a:avLst>
              <a:gd name="adj" fmla="val 16667"/>
            </a:avLst>
          </a:prstGeom>
          <a:solidFill>
            <a:srgbClr val="92D050"/>
          </a:solidFill>
          <a:ln w="12700" cap="flat">
            <a:noFill/>
            <a:miter lim="400000"/>
          </a:ln>
          <a:effectLst/>
        </p:spPr>
        <p:txBody>
          <a:bodyPr wrap="square" lIns="32146" tIns="32146" rIns="32146" bIns="32146" numCol="1" anchor="ctr">
            <a:noAutofit/>
          </a:bodyPr>
          <a:lstStyle/>
          <a:p>
            <a:pPr defTabSz="642915">
              <a:defRPr sz="1800">
                <a:latin typeface="Calibri"/>
                <a:ea typeface="Calibri"/>
                <a:cs typeface="Calibri"/>
                <a:sym typeface="Calibri"/>
              </a:defRPr>
            </a:pPr>
            <a:endParaRPr sz="1266">
              <a:latin typeface="Arial Rounded MT Bold" panose="020F0704030504030204" pitchFamily="34" charset="77"/>
            </a:endParaRPr>
          </a:p>
        </p:txBody>
      </p:sp>
      <p:sp>
        <p:nvSpPr>
          <p:cNvPr id="211" name="Rectángulo redondeado 12"/>
          <p:cNvSpPr/>
          <p:nvPr/>
        </p:nvSpPr>
        <p:spPr>
          <a:xfrm>
            <a:off x="6970991" y="5672781"/>
            <a:ext cx="355104" cy="142042"/>
          </a:xfrm>
          <a:prstGeom prst="roundRect">
            <a:avLst>
              <a:gd name="adj" fmla="val 16667"/>
            </a:avLst>
          </a:prstGeom>
          <a:solidFill>
            <a:srgbClr val="FFCC00"/>
          </a:solidFill>
          <a:ln w="12700" cap="flat">
            <a:noFill/>
            <a:miter lim="400000"/>
          </a:ln>
          <a:effectLst/>
        </p:spPr>
        <p:txBody>
          <a:bodyPr wrap="square" lIns="32146" tIns="32146" rIns="32146" bIns="32146" numCol="1" anchor="ctr">
            <a:noAutofit/>
          </a:bodyPr>
          <a:lstStyle/>
          <a:p>
            <a:pPr defTabSz="642915">
              <a:defRPr sz="1800">
                <a:latin typeface="Calibri"/>
                <a:ea typeface="Calibri"/>
                <a:cs typeface="Calibri"/>
                <a:sym typeface="Calibri"/>
              </a:defRPr>
            </a:pPr>
            <a:endParaRPr sz="1266">
              <a:latin typeface="Arial Rounded MT Bold" panose="020F0704030504030204" pitchFamily="34" charset="77"/>
            </a:endParaRPr>
          </a:p>
        </p:txBody>
      </p:sp>
      <p:sp>
        <p:nvSpPr>
          <p:cNvPr id="212" name="Rectángulo redondeado 13"/>
          <p:cNvSpPr/>
          <p:nvPr/>
        </p:nvSpPr>
        <p:spPr>
          <a:xfrm>
            <a:off x="6970991" y="5879707"/>
            <a:ext cx="355104" cy="142042"/>
          </a:xfrm>
          <a:prstGeom prst="roundRect">
            <a:avLst>
              <a:gd name="adj" fmla="val 16667"/>
            </a:avLst>
          </a:prstGeom>
          <a:solidFill>
            <a:srgbClr val="C00000"/>
          </a:solidFill>
          <a:ln w="12700" cap="flat">
            <a:noFill/>
            <a:miter lim="400000"/>
          </a:ln>
          <a:effectLst/>
        </p:spPr>
        <p:txBody>
          <a:bodyPr wrap="square" lIns="32146" tIns="32146" rIns="32146" bIns="32146" numCol="1" anchor="ctr">
            <a:noAutofit/>
          </a:bodyPr>
          <a:lstStyle/>
          <a:p>
            <a:pPr defTabSz="642915">
              <a:defRPr sz="1800">
                <a:latin typeface="Calibri"/>
                <a:ea typeface="Calibri"/>
                <a:cs typeface="Calibri"/>
                <a:sym typeface="Calibri"/>
              </a:defRPr>
            </a:pPr>
            <a:endParaRPr sz="1266">
              <a:latin typeface="Arial Rounded MT Bold" panose="020F0704030504030204" pitchFamily="34" charset="77"/>
            </a:endParaRPr>
          </a:p>
        </p:txBody>
      </p:sp>
      <p:sp>
        <p:nvSpPr>
          <p:cNvPr id="213" name="CuadroTexto 15"/>
          <p:cNvSpPr txBox="1"/>
          <p:nvPr/>
        </p:nvSpPr>
        <p:spPr>
          <a:xfrm>
            <a:off x="7076075" y="1410406"/>
            <a:ext cx="3239445" cy="3115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p>
            <a:pPr lvl="1" defTabSz="642915">
              <a:defRPr sz="2000"/>
            </a:pPr>
            <a:r>
              <a:rPr sz="1406">
                <a:latin typeface="Arial Rounded MT Bold" panose="020F0704030504030204" pitchFamily="34" charset="77"/>
              </a:rPr>
              <a:t>Situación del catastro urbano</a:t>
            </a:r>
          </a:p>
        </p:txBody>
      </p:sp>
      <p:sp>
        <p:nvSpPr>
          <p:cNvPr id="214" name="CuadroTexto 18"/>
          <p:cNvSpPr txBox="1"/>
          <p:nvPr/>
        </p:nvSpPr>
        <p:spPr>
          <a:xfrm>
            <a:off x="7487659" y="5435268"/>
            <a:ext cx="3302182" cy="6535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p>
            <a:pPr defTabSz="642915">
              <a:lnSpc>
                <a:spcPct val="150000"/>
              </a:lnSpc>
              <a:defRPr sz="1100">
                <a:solidFill>
                  <a:schemeClr val="accent2"/>
                </a:solidFill>
              </a:defRPr>
            </a:pPr>
            <a:r>
              <a:rPr sz="773" dirty="0">
                <a:solidFill>
                  <a:srgbClr val="C00000"/>
                </a:solidFill>
                <a:latin typeface="Arial Rounded MT Bold" panose="020F0704030504030204" pitchFamily="34" charset="77"/>
              </a:rPr>
              <a:t>370 </a:t>
            </a:r>
            <a:r>
              <a:rPr sz="773" dirty="0" err="1">
                <a:solidFill>
                  <a:srgbClr val="C00000"/>
                </a:solidFill>
                <a:latin typeface="Arial Rounded MT Bold" panose="020F0704030504030204" pitchFamily="34" charset="77"/>
              </a:rPr>
              <a:t>municipios</a:t>
            </a:r>
            <a:r>
              <a:rPr sz="773" dirty="0">
                <a:solidFill>
                  <a:srgbClr val="C00000"/>
                </a:solidFill>
                <a:latin typeface="Arial Rounded MT Bold" panose="020F0704030504030204" pitchFamily="34" charset="77"/>
              </a:rPr>
              <a:t> </a:t>
            </a:r>
            <a:r>
              <a:rPr sz="773" dirty="0" err="1">
                <a:solidFill>
                  <a:srgbClr val="C00000"/>
                </a:solidFill>
                <a:latin typeface="Arial Rounded MT Bold" panose="020F0704030504030204" pitchFamily="34" charset="77"/>
              </a:rPr>
              <a:t>actualizados</a:t>
            </a:r>
            <a:r>
              <a:rPr sz="773" dirty="0">
                <a:solidFill>
                  <a:srgbClr val="C00000"/>
                </a:solidFill>
                <a:latin typeface="Arial Rounded MT Bold" panose="020F0704030504030204" pitchFamily="34" charset="77"/>
              </a:rPr>
              <a:t> (33%)</a:t>
            </a:r>
          </a:p>
          <a:p>
            <a:pPr defTabSz="642915">
              <a:lnSpc>
                <a:spcPct val="150000"/>
              </a:lnSpc>
              <a:defRPr sz="1100">
                <a:solidFill>
                  <a:schemeClr val="accent3"/>
                </a:solidFill>
              </a:defRPr>
            </a:pPr>
            <a:r>
              <a:rPr sz="773" dirty="0">
                <a:latin typeface="Arial Rounded MT Bold" panose="020F0704030504030204" pitchFamily="34" charset="77"/>
              </a:rPr>
              <a:t>726 </a:t>
            </a:r>
            <a:r>
              <a:rPr sz="773" dirty="0" err="1">
                <a:latin typeface="Arial Rounded MT Bold" panose="020F0704030504030204" pitchFamily="34" charset="77"/>
              </a:rPr>
              <a:t>municipios</a:t>
            </a:r>
            <a:r>
              <a:rPr sz="773" dirty="0">
                <a:latin typeface="Arial Rounded MT Bold" panose="020F0704030504030204" pitchFamily="34" charset="77"/>
              </a:rPr>
              <a:t> y 2 ANM* </a:t>
            </a:r>
            <a:r>
              <a:rPr sz="773" dirty="0" err="1">
                <a:latin typeface="Arial Rounded MT Bold" panose="020F0704030504030204" pitchFamily="34" charset="77"/>
              </a:rPr>
              <a:t>desactualizados</a:t>
            </a:r>
            <a:r>
              <a:rPr sz="773" dirty="0">
                <a:latin typeface="Arial Rounded MT Bold" panose="020F0704030504030204" pitchFamily="34" charset="77"/>
              </a:rPr>
              <a:t> (65%)</a:t>
            </a:r>
          </a:p>
          <a:p>
            <a:pPr defTabSz="642915">
              <a:lnSpc>
                <a:spcPct val="150000"/>
              </a:lnSpc>
              <a:defRPr sz="1100">
                <a:solidFill>
                  <a:schemeClr val="accent5"/>
                </a:solidFill>
              </a:defRPr>
            </a:pPr>
            <a:r>
              <a:rPr sz="773" dirty="0">
                <a:latin typeface="Arial Rounded MT Bold" panose="020F0704030504030204" pitchFamily="34" charset="77"/>
              </a:rPr>
              <a:t>6 </a:t>
            </a:r>
            <a:r>
              <a:rPr sz="773" dirty="0" err="1">
                <a:latin typeface="Arial Rounded MT Bold" panose="020F0704030504030204" pitchFamily="34" charset="77"/>
              </a:rPr>
              <a:t>municipios</a:t>
            </a:r>
            <a:r>
              <a:rPr sz="773" dirty="0">
                <a:latin typeface="Arial Rounded MT Bold" panose="020F0704030504030204" pitchFamily="34" charset="77"/>
              </a:rPr>
              <a:t> y 18 ANM* sin </a:t>
            </a:r>
            <a:r>
              <a:rPr sz="773" dirty="0" err="1">
                <a:latin typeface="Arial Rounded MT Bold" panose="020F0704030504030204" pitchFamily="34" charset="77"/>
              </a:rPr>
              <a:t>formar</a:t>
            </a:r>
            <a:r>
              <a:rPr sz="773" dirty="0">
                <a:latin typeface="Arial Rounded MT Bold" panose="020F0704030504030204" pitchFamily="34" charset="77"/>
              </a:rPr>
              <a:t> (2%)</a:t>
            </a:r>
          </a:p>
        </p:txBody>
      </p:sp>
      <p:pic>
        <p:nvPicPr>
          <p:cNvPr id="215" name="Imagen 35" descr="Imagen 35"/>
          <p:cNvPicPr>
            <a:picLocks noChangeAspect="1"/>
          </p:cNvPicPr>
          <p:nvPr/>
        </p:nvPicPr>
        <p:blipFill>
          <a:blip r:embed="rId3"/>
          <a:stretch>
            <a:fillRect/>
          </a:stretch>
        </p:blipFill>
        <p:spPr>
          <a:xfrm>
            <a:off x="7127368" y="1704234"/>
            <a:ext cx="2736636" cy="3588358"/>
          </a:xfrm>
          <a:prstGeom prst="rect">
            <a:avLst/>
          </a:prstGeom>
          <a:ln w="88900" cap="flat">
            <a:noFill/>
            <a:miter lim="400000"/>
          </a:ln>
          <a:effectLst/>
        </p:spPr>
      </p:pic>
      <p:grpSp>
        <p:nvGrpSpPr>
          <p:cNvPr id="219" name="CuadroTexto 2"/>
          <p:cNvGrpSpPr/>
          <p:nvPr/>
        </p:nvGrpSpPr>
        <p:grpSpPr>
          <a:xfrm>
            <a:off x="3679438" y="782997"/>
            <a:ext cx="5928115" cy="498581"/>
            <a:chOff x="0" y="0"/>
            <a:chExt cx="8431095" cy="709699"/>
          </a:xfrm>
        </p:grpSpPr>
        <p:sp>
          <p:nvSpPr>
            <p:cNvPr id="218" name="CuadroTexto 2"/>
            <p:cNvSpPr txBox="1"/>
            <p:nvPr/>
          </p:nvSpPr>
          <p:spPr>
            <a:xfrm>
              <a:off x="38100" y="38098"/>
              <a:ext cx="8354894" cy="461571"/>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spAutoFit/>
            </a:bodyPr>
            <a:lstStyle/>
            <a:p>
              <a:pPr defTabSz="642915">
                <a:defRPr sz="2400">
                  <a:solidFill>
                    <a:srgbClr val="B4222B"/>
                  </a:solidFill>
                </a:defRPr>
              </a:pPr>
              <a:r>
                <a:rPr sz="1687">
                  <a:latin typeface="Arial Rounded MT Bold" panose="020F0704030504030204" pitchFamily="34" charset="77"/>
                </a:rPr>
                <a:t>63,9% </a:t>
              </a:r>
              <a:r>
                <a:rPr sz="1406">
                  <a:latin typeface="Arial Rounded MT Bold" panose="020F0704030504030204" pitchFamily="34" charset="77"/>
                </a:rPr>
                <a:t>de predios desactualizados y </a:t>
              </a:r>
              <a:r>
                <a:rPr sz="1687">
                  <a:latin typeface="Arial Rounded MT Bold" panose="020F0704030504030204" pitchFamily="34" charset="77"/>
                </a:rPr>
                <a:t>28,5% </a:t>
              </a:r>
              <a:r>
                <a:rPr sz="1406">
                  <a:latin typeface="Arial Rounded MT Bold" panose="020F0704030504030204" pitchFamily="34" charset="77"/>
                </a:rPr>
                <a:t>sin formar</a:t>
              </a:r>
            </a:p>
          </p:txBody>
        </p:sp>
        <p:pic>
          <p:nvPicPr>
            <p:cNvPr id="217" name="CuadroTexto 2" descr="CuadroTexto 2"/>
            <p:cNvPicPr>
              <a:picLocks/>
            </p:cNvPicPr>
            <p:nvPr/>
          </p:nvPicPr>
          <p:blipFill>
            <a:blip r:embed="rId4"/>
            <a:stretch>
              <a:fillRect/>
            </a:stretch>
          </p:blipFill>
          <p:spPr>
            <a:xfrm>
              <a:off x="0" y="0"/>
              <a:ext cx="8431095" cy="709699"/>
            </a:xfrm>
            <a:prstGeom prst="rect">
              <a:avLst/>
            </a:prstGeom>
            <a:effectLst/>
          </p:spPr>
        </p:pic>
      </p:grpSp>
      <p:grpSp>
        <p:nvGrpSpPr>
          <p:cNvPr id="222" name="CuadroTexto 16"/>
          <p:cNvGrpSpPr/>
          <p:nvPr/>
        </p:nvGrpSpPr>
        <p:grpSpPr>
          <a:xfrm>
            <a:off x="4214011" y="4489866"/>
            <a:ext cx="1825679" cy="545853"/>
            <a:chOff x="0" y="0"/>
            <a:chExt cx="1868251" cy="776322"/>
          </a:xfrm>
        </p:grpSpPr>
        <p:sp>
          <p:nvSpPr>
            <p:cNvPr id="221" name="CuadroTexto 16"/>
            <p:cNvSpPr txBox="1"/>
            <p:nvPr/>
          </p:nvSpPr>
          <p:spPr>
            <a:xfrm>
              <a:off x="38100" y="38100"/>
              <a:ext cx="1792052" cy="700123"/>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p>
              <a:pPr lvl="1" defTabSz="642915">
                <a:defRPr sz="1600"/>
              </a:pPr>
              <a:r>
                <a:rPr sz="1125">
                  <a:latin typeface="Arial Rounded MT Bold" panose="020F0704030504030204" pitchFamily="34" charset="77"/>
                </a:rPr>
                <a:t>4.132.306 </a:t>
              </a:r>
            </a:p>
            <a:p>
              <a:pPr lvl="1" defTabSz="642915">
                <a:defRPr sz="1000"/>
              </a:pPr>
              <a:r>
                <a:rPr sz="703">
                  <a:latin typeface="Arial Rounded MT Bold" panose="020F0704030504030204" pitchFamily="34" charset="77"/>
                </a:rPr>
                <a:t>Total predios rurales</a:t>
              </a:r>
            </a:p>
          </p:txBody>
        </p:sp>
        <p:pic>
          <p:nvPicPr>
            <p:cNvPr id="220" name="CuadroTexto 16" descr="CuadroTexto 16"/>
            <p:cNvPicPr>
              <a:picLocks/>
            </p:cNvPicPr>
            <p:nvPr/>
          </p:nvPicPr>
          <p:blipFill>
            <a:blip r:embed="rId5"/>
            <a:stretch>
              <a:fillRect/>
            </a:stretch>
          </p:blipFill>
          <p:spPr>
            <a:xfrm>
              <a:off x="0" y="0"/>
              <a:ext cx="1868252" cy="776323"/>
            </a:xfrm>
            <a:prstGeom prst="rect">
              <a:avLst/>
            </a:prstGeom>
            <a:effectLst/>
          </p:spPr>
        </p:pic>
      </p:grpSp>
      <p:grpSp>
        <p:nvGrpSpPr>
          <p:cNvPr id="225" name="CuadroTexto 17"/>
          <p:cNvGrpSpPr/>
          <p:nvPr/>
        </p:nvGrpSpPr>
        <p:grpSpPr>
          <a:xfrm>
            <a:off x="6238858" y="4489866"/>
            <a:ext cx="1825678" cy="545853"/>
            <a:chOff x="0" y="0"/>
            <a:chExt cx="1884861" cy="776322"/>
          </a:xfrm>
        </p:grpSpPr>
        <p:sp>
          <p:nvSpPr>
            <p:cNvPr id="224" name="CuadroTexto 17"/>
            <p:cNvSpPr txBox="1"/>
            <p:nvPr/>
          </p:nvSpPr>
          <p:spPr>
            <a:xfrm>
              <a:off x="38100" y="38100"/>
              <a:ext cx="1808662" cy="700123"/>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p>
              <a:pPr lvl="1" defTabSz="642915">
                <a:defRPr sz="1600"/>
              </a:pPr>
              <a:r>
                <a:rPr sz="1125">
                  <a:latin typeface="Arial Rounded MT Bold" panose="020F0704030504030204" pitchFamily="34" charset="77"/>
                </a:rPr>
                <a:t>11.635.882 </a:t>
              </a:r>
            </a:p>
            <a:p>
              <a:pPr lvl="1" defTabSz="642915">
                <a:defRPr sz="1000"/>
              </a:pPr>
              <a:r>
                <a:rPr sz="703">
                  <a:latin typeface="Arial Rounded MT Bold" panose="020F0704030504030204" pitchFamily="34" charset="77"/>
                </a:rPr>
                <a:t>Total predios urbanos</a:t>
              </a:r>
            </a:p>
          </p:txBody>
        </p:sp>
        <p:pic>
          <p:nvPicPr>
            <p:cNvPr id="223" name="CuadroTexto 17" descr="CuadroTexto 17"/>
            <p:cNvPicPr>
              <a:picLocks/>
            </p:cNvPicPr>
            <p:nvPr/>
          </p:nvPicPr>
          <p:blipFill>
            <a:blip r:embed="rId6"/>
            <a:stretch>
              <a:fillRect/>
            </a:stretch>
          </p:blipFill>
          <p:spPr>
            <a:xfrm>
              <a:off x="0" y="0"/>
              <a:ext cx="1884862" cy="776323"/>
            </a:xfrm>
            <a:prstGeom prst="rect">
              <a:avLst/>
            </a:prstGeom>
            <a:effectLst/>
          </p:spPr>
        </p:pic>
      </p:grpSp>
      <p:grpSp>
        <p:nvGrpSpPr>
          <p:cNvPr id="229" name="CuadroTexto 22"/>
          <p:cNvGrpSpPr/>
          <p:nvPr/>
        </p:nvGrpSpPr>
        <p:grpSpPr>
          <a:xfrm>
            <a:off x="4881381" y="3559305"/>
            <a:ext cx="2316619" cy="794415"/>
            <a:chOff x="0" y="0"/>
            <a:chExt cx="2691142" cy="1129833"/>
          </a:xfrm>
        </p:grpSpPr>
        <p:sp>
          <p:nvSpPr>
            <p:cNvPr id="228" name="CuadroTexto 22"/>
            <p:cNvSpPr txBox="1"/>
            <p:nvPr/>
          </p:nvSpPr>
          <p:spPr>
            <a:xfrm>
              <a:off x="38100" y="38100"/>
              <a:ext cx="2614943" cy="1053634"/>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p>
              <a:pPr lvl="1" defTabSz="642915">
                <a:defRPr sz="1800"/>
              </a:pPr>
              <a:r>
                <a:rPr sz="1266" dirty="0">
                  <a:latin typeface="Arial Rounded MT Bold" panose="020F0704030504030204" pitchFamily="34" charset="77"/>
                </a:rPr>
                <a:t>Total </a:t>
              </a:r>
              <a:r>
                <a:rPr sz="1266" dirty="0" err="1">
                  <a:latin typeface="Arial Rounded MT Bold" panose="020F0704030504030204" pitchFamily="34" charset="77"/>
                </a:rPr>
                <a:t>predios</a:t>
              </a:r>
              <a:r>
                <a:rPr sz="1266" dirty="0">
                  <a:latin typeface="Arial Rounded MT Bold" panose="020F0704030504030204" pitchFamily="34" charset="77"/>
                </a:rPr>
                <a:t> </a:t>
              </a:r>
              <a:r>
                <a:rPr sz="1266" dirty="0" err="1">
                  <a:latin typeface="Arial Rounded MT Bold" panose="020F0704030504030204" pitchFamily="34" charset="77"/>
                </a:rPr>
                <a:t>país</a:t>
              </a:r>
              <a:endParaRPr sz="1266" dirty="0">
                <a:latin typeface="Arial Rounded MT Bold" panose="020F0704030504030204" pitchFamily="34" charset="77"/>
              </a:endParaRPr>
            </a:p>
            <a:p>
              <a:pPr lvl="1" defTabSz="642915">
                <a:defRPr sz="2800"/>
              </a:pPr>
              <a:r>
                <a:rPr sz="1969" dirty="0">
                  <a:latin typeface="Arial Rounded MT Bold" panose="020F0704030504030204" pitchFamily="34" charset="77"/>
                </a:rPr>
                <a:t>15.768.188</a:t>
              </a:r>
            </a:p>
          </p:txBody>
        </p:sp>
        <p:pic>
          <p:nvPicPr>
            <p:cNvPr id="227" name="CuadroTexto 22" descr="CuadroTexto 22"/>
            <p:cNvPicPr>
              <a:picLocks/>
            </p:cNvPicPr>
            <p:nvPr/>
          </p:nvPicPr>
          <p:blipFill>
            <a:blip r:embed="rId7"/>
            <a:stretch>
              <a:fillRect/>
            </a:stretch>
          </p:blipFill>
          <p:spPr>
            <a:xfrm>
              <a:off x="0" y="0"/>
              <a:ext cx="2691143" cy="1129834"/>
            </a:xfrm>
            <a:prstGeom prst="rect">
              <a:avLst/>
            </a:prstGeom>
            <a:effectLst/>
          </p:spPr>
        </p:pic>
      </p:grpSp>
      <p:sp>
        <p:nvSpPr>
          <p:cNvPr id="232" name="CuadroTexto 24"/>
          <p:cNvSpPr txBox="1"/>
          <p:nvPr/>
        </p:nvSpPr>
        <p:spPr>
          <a:xfrm>
            <a:off x="4960300" y="2188163"/>
            <a:ext cx="2347460" cy="1080306"/>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p>
            <a:pPr algn="ctr" defTabSz="642915">
              <a:defRPr sz="1800"/>
            </a:pPr>
            <a:r>
              <a:rPr sz="1266" dirty="0" err="1">
                <a:latin typeface="Arial Rounded MT Bold" panose="020F0704030504030204" pitchFamily="34" charset="77"/>
              </a:rPr>
              <a:t>Promedio</a:t>
            </a:r>
            <a:r>
              <a:rPr sz="1266" dirty="0">
                <a:latin typeface="Arial Rounded MT Bold" panose="020F0704030504030204" pitchFamily="34" charset="77"/>
              </a:rPr>
              <a:t> de</a:t>
            </a:r>
          </a:p>
          <a:p>
            <a:pPr algn="ctr" defTabSz="642915">
              <a:defRPr sz="1800"/>
            </a:pPr>
            <a:r>
              <a:rPr sz="1266" dirty="0" err="1">
                <a:latin typeface="Arial Rounded MT Bold" panose="020F0704030504030204" pitchFamily="34" charset="77"/>
              </a:rPr>
              <a:t>desactualización</a:t>
            </a:r>
            <a:r>
              <a:rPr sz="1266" dirty="0">
                <a:latin typeface="Arial Rounded MT Bold" panose="020F0704030504030204" pitchFamily="34" charset="77"/>
              </a:rPr>
              <a:t> </a:t>
            </a:r>
          </a:p>
          <a:p>
            <a:pPr algn="ctr" defTabSz="642915">
              <a:defRPr sz="2800"/>
            </a:pPr>
            <a:r>
              <a:rPr sz="1969" dirty="0">
                <a:latin typeface="Arial Rounded MT Bold" panose="020F0704030504030204" pitchFamily="34" charset="77"/>
              </a:rPr>
              <a:t>10,7</a:t>
            </a:r>
            <a:r>
              <a:rPr sz="1266" dirty="0">
                <a:latin typeface="Arial Rounded MT Bold" panose="020F0704030504030204" pitchFamily="34" charset="77"/>
              </a:rPr>
              <a:t> </a:t>
            </a:r>
            <a:r>
              <a:rPr sz="1266" dirty="0" err="1">
                <a:latin typeface="Arial Rounded MT Bold" panose="020F0704030504030204" pitchFamily="34" charset="77"/>
              </a:rPr>
              <a:t>años</a:t>
            </a:r>
            <a:endParaRPr sz="1266" dirty="0">
              <a:latin typeface="Arial Rounded MT Bold" panose="020F0704030504030204" pitchFamily="34" charset="77"/>
            </a:endParaRPr>
          </a:p>
        </p:txBody>
      </p:sp>
    </p:spTree>
    <p:extLst>
      <p:ext uri="{BB962C8B-B14F-4D97-AF65-F5344CB8AC3E}">
        <p14:creationId xmlns:p14="http://schemas.microsoft.com/office/powerpoint/2010/main" val="311528297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Panorama actual del Catastro nacional"/>
          <p:cNvSpPr txBox="1">
            <a:spLocks noGrp="1"/>
          </p:cNvSpPr>
          <p:nvPr>
            <p:ph type="title" idx="4294967295"/>
          </p:nvPr>
        </p:nvSpPr>
        <p:spPr>
          <a:xfrm>
            <a:off x="1270000" y="203200"/>
            <a:ext cx="10464800" cy="254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1pPr>
            <a:lvl2pPr marL="0" marR="0" indent="228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2pPr>
            <a:lvl3pPr marL="0" marR="0" indent="457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3pPr>
            <a:lvl4pPr marL="0" marR="0" indent="685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4pPr>
            <a:lvl5pPr marL="0" marR="0" indent="9144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5pPr>
            <a:lvl6pPr marL="0" marR="0" indent="11430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6pPr>
            <a:lvl7pPr marL="0" marR="0" indent="1371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7pPr>
            <a:lvl8pPr marL="0" marR="0" indent="1600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8pPr>
            <a:lvl9pPr marL="0" marR="0" indent="1828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9pPr>
          </a:lstStyle>
          <a:p>
            <a:r>
              <a:rPr lang="es-CO" dirty="0"/>
              <a:t>Texto del título</a:t>
            </a:r>
            <a:endParaRPr dirty="0">
              <a:latin typeface="Arial Rounded MT Bold" panose="020F0704030504030204" pitchFamily="34" charset="77"/>
            </a:endParaRPr>
          </a:p>
        </p:txBody>
      </p:sp>
      <p:sp>
        <p:nvSpPr>
          <p:cNvPr id="249" name="CuadroTexto 4"/>
          <p:cNvSpPr txBox="1"/>
          <p:nvPr/>
        </p:nvSpPr>
        <p:spPr>
          <a:xfrm>
            <a:off x="1877289" y="822712"/>
            <a:ext cx="8437423" cy="718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lvl="1" defTabSz="914367">
              <a:defRPr sz="3000"/>
            </a:pPr>
            <a:r>
              <a:rPr sz="2109" u="sng" dirty="0">
                <a:solidFill>
                  <a:srgbClr val="C00000"/>
                </a:solidFill>
                <a:latin typeface="Arial Rounded MT Bold" panose="020F0704030504030204" pitchFamily="34" charset="77"/>
              </a:rPr>
              <a:t>59%</a:t>
            </a:r>
            <a:r>
              <a:rPr sz="2109" dirty="0">
                <a:solidFill>
                  <a:srgbClr val="C00000"/>
                </a:solidFill>
                <a:latin typeface="Arial Rounded MT Bold" panose="020F0704030504030204" pitchFamily="34" charset="77"/>
              </a:rPr>
              <a:t> </a:t>
            </a:r>
            <a:r>
              <a:rPr sz="2109" dirty="0">
                <a:latin typeface="Arial Rounded MT Bold" panose="020F0704030504030204" pitchFamily="34" charset="77"/>
              </a:rPr>
              <a:t>de los </a:t>
            </a:r>
            <a:r>
              <a:rPr sz="2109" dirty="0" err="1">
                <a:latin typeface="Arial Rounded MT Bold" panose="020F0704030504030204" pitchFamily="34" charset="77"/>
              </a:rPr>
              <a:t>predios</a:t>
            </a:r>
            <a:r>
              <a:rPr sz="2109" dirty="0">
                <a:latin typeface="Arial Rounded MT Bold" panose="020F0704030504030204" pitchFamily="34" charset="77"/>
              </a:rPr>
              <a:t> rurales </a:t>
            </a:r>
            <a:r>
              <a:rPr sz="2109" dirty="0" err="1">
                <a:latin typeface="Arial Rounded MT Bold" panose="020F0704030504030204" pitchFamily="34" charset="77"/>
              </a:rPr>
              <a:t>presenta</a:t>
            </a:r>
            <a:r>
              <a:rPr sz="2109" dirty="0">
                <a:latin typeface="Arial Rounded MT Bold" panose="020F0704030504030204" pitchFamily="34" charset="77"/>
              </a:rPr>
              <a:t> </a:t>
            </a:r>
            <a:r>
              <a:rPr sz="2109" dirty="0" err="1">
                <a:latin typeface="Arial Rounded MT Bold" panose="020F0704030504030204" pitchFamily="34" charset="77"/>
              </a:rPr>
              <a:t>inseguridad</a:t>
            </a:r>
            <a:r>
              <a:rPr sz="2109" dirty="0">
                <a:latin typeface="Arial Rounded MT Bold" panose="020F0704030504030204" pitchFamily="34" charset="77"/>
              </a:rPr>
              <a:t> </a:t>
            </a:r>
            <a:r>
              <a:rPr sz="2109" dirty="0" err="1">
                <a:latin typeface="Arial Rounded MT Bold" panose="020F0704030504030204" pitchFamily="34" charset="77"/>
              </a:rPr>
              <a:t>debido</a:t>
            </a:r>
            <a:r>
              <a:rPr sz="2109" dirty="0">
                <a:latin typeface="Arial Rounded MT Bold" panose="020F0704030504030204" pitchFamily="34" charset="77"/>
              </a:rPr>
              <a:t> a </a:t>
            </a:r>
            <a:r>
              <a:rPr sz="2109" dirty="0" err="1">
                <a:latin typeface="Arial Rounded MT Bold" panose="020F0704030504030204" pitchFamily="34" charset="77"/>
              </a:rPr>
              <a:t>informalidad</a:t>
            </a:r>
            <a:r>
              <a:rPr sz="2109" dirty="0">
                <a:latin typeface="Arial Rounded MT Bold" panose="020F0704030504030204" pitchFamily="34" charset="77"/>
              </a:rPr>
              <a:t> </a:t>
            </a:r>
            <a:r>
              <a:rPr sz="2109" dirty="0" err="1">
                <a:latin typeface="Arial Rounded MT Bold" panose="020F0704030504030204" pitchFamily="34" charset="77"/>
              </a:rPr>
              <a:t>en</a:t>
            </a:r>
            <a:r>
              <a:rPr sz="2109" dirty="0">
                <a:latin typeface="Arial Rounded MT Bold" panose="020F0704030504030204" pitchFamily="34" charset="77"/>
              </a:rPr>
              <a:t> la </a:t>
            </a:r>
            <a:r>
              <a:rPr sz="2109" dirty="0" err="1">
                <a:latin typeface="Arial Rounded MT Bold" panose="020F0704030504030204" pitchFamily="34" charset="77"/>
              </a:rPr>
              <a:t>tenencia</a:t>
            </a:r>
            <a:endParaRPr sz="2109" dirty="0">
              <a:latin typeface="Arial Rounded MT Bold" panose="020F0704030504030204" pitchFamily="34" charset="77"/>
            </a:endParaRPr>
          </a:p>
        </p:txBody>
      </p:sp>
      <p:sp>
        <p:nvSpPr>
          <p:cNvPr id="250" name="Rectángulo 8"/>
          <p:cNvSpPr txBox="1"/>
          <p:nvPr/>
        </p:nvSpPr>
        <p:spPr>
          <a:xfrm>
            <a:off x="1134339" y="4341602"/>
            <a:ext cx="2995419" cy="1042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nchor="ctr">
            <a:spAutoFit/>
          </a:bodyPr>
          <a:lstStyle>
            <a:lvl1pPr algn="l" defTabSz="1300480">
              <a:defRPr sz="3000">
                <a:solidFill>
                  <a:schemeClr val="accent5"/>
                </a:solidFill>
              </a:defRPr>
            </a:lvl1pPr>
          </a:lstStyle>
          <a:p>
            <a:pPr algn="ctr"/>
            <a:r>
              <a:rPr sz="2109" dirty="0">
                <a:solidFill>
                  <a:srgbClr val="C00000"/>
                </a:solidFill>
                <a:latin typeface="Arial Rounded MT Bold" panose="020F0704030504030204" pitchFamily="34" charset="77"/>
              </a:rPr>
              <a:t>EFECTOS NEGATIVOS DE LA INFORMALIDAD</a:t>
            </a:r>
          </a:p>
        </p:txBody>
      </p:sp>
      <p:sp>
        <p:nvSpPr>
          <p:cNvPr id="254" name="Facilita el despojo.…"/>
          <p:cNvSpPr txBox="1"/>
          <p:nvPr/>
        </p:nvSpPr>
        <p:spPr>
          <a:xfrm>
            <a:off x="4646823" y="4114801"/>
            <a:ext cx="6830841" cy="16950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222117" indent="-160729" defTabSz="914367">
              <a:buSzPct val="80000"/>
              <a:buBlip>
                <a:blip r:embed="rId2"/>
              </a:buBlip>
              <a:defRPr sz="3000"/>
            </a:pPr>
            <a:r>
              <a:rPr sz="2109" dirty="0">
                <a:latin typeface="Arial Rounded MT Bold" panose="020F0704030504030204" pitchFamily="34" charset="77"/>
              </a:rPr>
              <a:t> </a:t>
            </a:r>
            <a:r>
              <a:rPr sz="2109" dirty="0" err="1">
                <a:latin typeface="Arial Rounded MT Bold" panose="020F0704030504030204" pitchFamily="34" charset="77"/>
              </a:rPr>
              <a:t>Facilita</a:t>
            </a:r>
            <a:r>
              <a:rPr sz="2109" dirty="0">
                <a:latin typeface="Arial Rounded MT Bold" panose="020F0704030504030204" pitchFamily="34" charset="77"/>
              </a:rPr>
              <a:t> el </a:t>
            </a:r>
            <a:r>
              <a:rPr sz="2109" dirty="0" err="1">
                <a:latin typeface="Arial Rounded MT Bold" panose="020F0704030504030204" pitchFamily="34" charset="77"/>
              </a:rPr>
              <a:t>despojo</a:t>
            </a:r>
            <a:r>
              <a:rPr sz="2109" dirty="0">
                <a:latin typeface="Arial Rounded MT Bold" panose="020F0704030504030204" pitchFamily="34" charset="77"/>
              </a:rPr>
              <a:t>.</a:t>
            </a:r>
          </a:p>
          <a:p>
            <a:pPr marL="222117" indent="-160729" defTabSz="914367">
              <a:buSzPct val="80000"/>
              <a:buBlip>
                <a:blip r:embed="rId2"/>
              </a:buBlip>
              <a:defRPr sz="3000"/>
            </a:pPr>
            <a:r>
              <a:rPr sz="2109" dirty="0">
                <a:latin typeface="Arial Rounded MT Bold" panose="020F0704030504030204" pitchFamily="34" charset="77"/>
              </a:rPr>
              <a:t> </a:t>
            </a:r>
            <a:r>
              <a:rPr sz="2109" dirty="0" err="1">
                <a:latin typeface="Arial Rounded MT Bold" panose="020F0704030504030204" pitchFamily="34" charset="77"/>
              </a:rPr>
              <a:t>Desvaloriza</a:t>
            </a:r>
            <a:r>
              <a:rPr sz="2109" dirty="0">
                <a:latin typeface="Arial Rounded MT Bold" panose="020F0704030504030204" pitchFamily="34" charset="77"/>
              </a:rPr>
              <a:t> la tierra.</a:t>
            </a:r>
          </a:p>
          <a:p>
            <a:pPr marL="222117" indent="-160729" defTabSz="914367">
              <a:buSzPct val="80000"/>
              <a:buBlip>
                <a:blip r:embed="rId2"/>
              </a:buBlip>
              <a:defRPr sz="3000"/>
            </a:pPr>
            <a:r>
              <a:rPr sz="2109" dirty="0">
                <a:latin typeface="Arial Rounded MT Bold" panose="020F0704030504030204" pitchFamily="34" charset="77"/>
              </a:rPr>
              <a:t> </a:t>
            </a:r>
            <a:r>
              <a:rPr sz="2109" dirty="0" err="1">
                <a:latin typeface="Arial Rounded MT Bold" panose="020F0704030504030204" pitchFamily="34" charset="77"/>
              </a:rPr>
              <a:t>Impide</a:t>
            </a:r>
            <a:r>
              <a:rPr sz="2109" dirty="0">
                <a:latin typeface="Arial Rounded MT Bold" panose="020F0704030504030204" pitchFamily="34" charset="77"/>
              </a:rPr>
              <a:t> el </a:t>
            </a:r>
            <a:r>
              <a:rPr sz="2109" dirty="0" err="1">
                <a:latin typeface="Arial Rounded MT Bold" panose="020F0704030504030204" pitchFamily="34" charset="77"/>
              </a:rPr>
              <a:t>acceso</a:t>
            </a:r>
            <a:r>
              <a:rPr sz="2109" dirty="0">
                <a:latin typeface="Arial Rounded MT Bold" panose="020F0704030504030204" pitchFamily="34" charset="77"/>
              </a:rPr>
              <a:t> a </a:t>
            </a:r>
            <a:r>
              <a:rPr sz="2109" dirty="0" err="1">
                <a:latin typeface="Arial Rounded MT Bold" panose="020F0704030504030204" pitchFamily="34" charset="77"/>
              </a:rPr>
              <a:t>crédito</a:t>
            </a:r>
            <a:r>
              <a:rPr sz="2109" dirty="0">
                <a:latin typeface="Arial Rounded MT Bold" panose="020F0704030504030204" pitchFamily="34" charset="77"/>
              </a:rPr>
              <a:t>.</a:t>
            </a:r>
          </a:p>
          <a:p>
            <a:pPr marL="222117" indent="-160729" defTabSz="914367">
              <a:buSzPct val="80000"/>
              <a:buBlip>
                <a:blip r:embed="rId2"/>
              </a:buBlip>
              <a:defRPr sz="3000"/>
            </a:pPr>
            <a:r>
              <a:rPr sz="2109" dirty="0">
                <a:latin typeface="Arial Rounded MT Bold" panose="020F0704030504030204" pitchFamily="34" charset="77"/>
              </a:rPr>
              <a:t> </a:t>
            </a:r>
            <a:r>
              <a:rPr sz="2109" dirty="0" err="1">
                <a:latin typeface="Arial Rounded MT Bold" panose="020F0704030504030204" pitchFamily="34" charset="77"/>
              </a:rPr>
              <a:t>Restringe</a:t>
            </a:r>
            <a:r>
              <a:rPr sz="2109" dirty="0">
                <a:latin typeface="Arial Rounded MT Bold" panose="020F0704030504030204" pitchFamily="34" charset="77"/>
              </a:rPr>
              <a:t> </a:t>
            </a:r>
            <a:r>
              <a:rPr sz="2109" dirty="0" err="1">
                <a:latin typeface="Arial Rounded MT Bold" panose="020F0704030504030204" pitchFamily="34" charset="77"/>
              </a:rPr>
              <a:t>acceso</a:t>
            </a:r>
            <a:r>
              <a:rPr sz="2109" dirty="0">
                <a:latin typeface="Arial Rounded MT Bold" panose="020F0704030504030204" pitchFamily="34" charset="77"/>
              </a:rPr>
              <a:t> a </a:t>
            </a:r>
            <a:r>
              <a:rPr sz="2109" dirty="0" err="1">
                <a:latin typeface="Arial Rounded MT Bold" panose="020F0704030504030204" pitchFamily="34" charset="77"/>
              </a:rPr>
              <a:t>oferta</a:t>
            </a:r>
            <a:r>
              <a:rPr sz="2109" dirty="0">
                <a:latin typeface="Arial Rounded MT Bold" panose="020F0704030504030204" pitchFamily="34" charset="77"/>
              </a:rPr>
              <a:t> de </a:t>
            </a:r>
            <a:r>
              <a:rPr sz="2109" dirty="0" err="1">
                <a:latin typeface="Arial Rounded MT Bold" panose="020F0704030504030204" pitchFamily="34" charset="77"/>
              </a:rPr>
              <a:t>programa</a:t>
            </a:r>
            <a:r>
              <a:rPr lang="es-ES" sz="2109" dirty="0">
                <a:latin typeface="Arial Rounded MT Bold" panose="020F0704030504030204" pitchFamily="34" charset="77"/>
              </a:rPr>
              <a:t> </a:t>
            </a:r>
            <a:r>
              <a:rPr sz="2109" dirty="0" err="1">
                <a:latin typeface="Arial Rounded MT Bold" panose="020F0704030504030204" pitchFamily="34" charset="77"/>
              </a:rPr>
              <a:t>estatales</a:t>
            </a:r>
            <a:r>
              <a:rPr sz="2109" dirty="0">
                <a:latin typeface="Arial Rounded MT Bold" panose="020F0704030504030204" pitchFamily="34" charset="77"/>
              </a:rPr>
              <a:t>.  </a:t>
            </a:r>
          </a:p>
          <a:p>
            <a:pPr marL="222117" indent="-160729" defTabSz="914367">
              <a:buSzPct val="80000"/>
              <a:buBlip>
                <a:blip r:embed="rId2"/>
              </a:buBlip>
              <a:defRPr sz="3000"/>
            </a:pPr>
            <a:r>
              <a:rPr sz="2109" dirty="0">
                <a:latin typeface="Arial Rounded MT Bold" panose="020F0704030504030204" pitchFamily="34" charset="77"/>
              </a:rPr>
              <a:t> </a:t>
            </a:r>
            <a:r>
              <a:rPr sz="2109" dirty="0" err="1">
                <a:latin typeface="Arial Rounded MT Bold" panose="020F0704030504030204" pitchFamily="34" charset="77"/>
              </a:rPr>
              <a:t>Desincentiva</a:t>
            </a:r>
            <a:r>
              <a:rPr sz="2109" dirty="0">
                <a:latin typeface="Arial Rounded MT Bold" panose="020F0704030504030204" pitchFamily="34" charset="77"/>
              </a:rPr>
              <a:t> la </a:t>
            </a:r>
            <a:r>
              <a:rPr sz="2109" dirty="0" err="1">
                <a:latin typeface="Arial Rounded MT Bold" panose="020F0704030504030204" pitchFamily="34" charset="77"/>
              </a:rPr>
              <a:t>inversión</a:t>
            </a:r>
            <a:r>
              <a:rPr sz="2109" dirty="0">
                <a:latin typeface="Arial Rounded MT Bold" panose="020F0704030504030204" pitchFamily="34" charset="77"/>
              </a:rPr>
              <a:t>.</a:t>
            </a:r>
          </a:p>
        </p:txBody>
      </p:sp>
      <p:sp>
        <p:nvSpPr>
          <p:cNvPr id="8" name="Panorama actual del Catastro nacional">
            <a:extLst>
              <a:ext uri="{FF2B5EF4-FFF2-40B4-BE49-F238E27FC236}">
                <a16:creationId xmlns:a16="http://schemas.microsoft.com/office/drawing/2014/main" id="{8FB7D2F6-BE54-F449-B4A3-618ED7ABF390}"/>
              </a:ext>
            </a:extLst>
          </p:cNvPr>
          <p:cNvSpPr txBox="1">
            <a:spLocks/>
          </p:cNvSpPr>
          <p:nvPr/>
        </p:nvSpPr>
        <p:spPr>
          <a:xfrm>
            <a:off x="942975" y="-421"/>
            <a:ext cx="11101387"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r>
              <a:rPr lang="es-CO" sz="4400" b="1" dirty="0">
                <a:solidFill>
                  <a:schemeClr val="accent5">
                    <a:lumMod val="75000"/>
                  </a:schemeClr>
                </a:solidFill>
              </a:rPr>
              <a:t>Panorama del Catastro nacional (2016)</a:t>
            </a:r>
          </a:p>
        </p:txBody>
      </p:sp>
      <p:sp>
        <p:nvSpPr>
          <p:cNvPr id="2" name="CuadroTexto 1">
            <a:extLst>
              <a:ext uri="{FF2B5EF4-FFF2-40B4-BE49-F238E27FC236}">
                <a16:creationId xmlns:a16="http://schemas.microsoft.com/office/drawing/2014/main" id="{AEBD4A04-C5E2-524B-BEBE-26AF8EFBD783}"/>
              </a:ext>
            </a:extLst>
          </p:cNvPr>
          <p:cNvSpPr txBox="1"/>
          <p:nvPr/>
        </p:nvSpPr>
        <p:spPr>
          <a:xfrm>
            <a:off x="2609850" y="1959249"/>
            <a:ext cx="6972300" cy="1384995"/>
          </a:xfrm>
          <a:prstGeom prst="rect">
            <a:avLst/>
          </a:prstGeom>
          <a:noFill/>
          <a:ln w="25400">
            <a:solidFill>
              <a:srgbClr val="C00000"/>
            </a:solidFill>
          </a:ln>
        </p:spPr>
        <p:txBody>
          <a:bodyPr wrap="square" rtlCol="0">
            <a:spAutoFit/>
          </a:bodyPr>
          <a:lstStyle/>
          <a:p>
            <a:r>
              <a:rPr lang="es-CO" sz="2800" b="1" dirty="0">
                <a:solidFill>
                  <a:srgbClr val="C00000"/>
                </a:solidFill>
              </a:rPr>
              <a:t>Propietarios			  	21,45%</a:t>
            </a:r>
          </a:p>
          <a:p>
            <a:r>
              <a:rPr lang="es-CO" sz="2800" b="1" dirty="0">
                <a:solidFill>
                  <a:srgbClr val="C00000"/>
                </a:solidFill>
              </a:rPr>
              <a:t>Tenedores					19,50%</a:t>
            </a:r>
          </a:p>
          <a:p>
            <a:r>
              <a:rPr lang="es-CO" sz="2800" b="1" dirty="0">
                <a:solidFill>
                  <a:srgbClr val="C00000"/>
                </a:solidFill>
              </a:rPr>
              <a:t>Poseedores y ocupantes		59,05%</a:t>
            </a:r>
          </a:p>
        </p:txBody>
      </p:sp>
    </p:spTree>
    <p:extLst>
      <p:ext uri="{BB962C8B-B14F-4D97-AF65-F5344CB8AC3E}">
        <p14:creationId xmlns:p14="http://schemas.microsoft.com/office/powerpoint/2010/main" val="2192992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Diagnóstico de la dimensión física"/>
          <p:cNvSpPr txBox="1">
            <a:spLocks noGrp="1"/>
          </p:cNvSpPr>
          <p:nvPr>
            <p:ph type="title" idx="4294967295"/>
          </p:nvPr>
        </p:nvSpPr>
        <p:spPr>
          <a:xfrm>
            <a:off x="1270000" y="203200"/>
            <a:ext cx="10464800" cy="254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1pPr>
            <a:lvl2pPr marL="0" marR="0" indent="228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2pPr>
            <a:lvl3pPr marL="0" marR="0" indent="457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3pPr>
            <a:lvl4pPr marL="0" marR="0" indent="685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4pPr>
            <a:lvl5pPr marL="0" marR="0" indent="9144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5pPr>
            <a:lvl6pPr marL="0" marR="0" indent="11430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6pPr>
            <a:lvl7pPr marL="0" marR="0" indent="1371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7pPr>
            <a:lvl8pPr marL="0" marR="0" indent="1600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8pPr>
            <a:lvl9pPr marL="0" marR="0" indent="1828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9pPr>
          </a:lstStyle>
          <a:p>
            <a:r>
              <a:rPr lang="es-CO"/>
              <a:t>Texto del título</a:t>
            </a:r>
            <a:endParaRPr>
              <a:latin typeface="Arial Rounded MT Bold" panose="020F0704030504030204" pitchFamily="34" charset="77"/>
            </a:endParaRPr>
          </a:p>
        </p:txBody>
      </p:sp>
      <p:grpSp>
        <p:nvGrpSpPr>
          <p:cNvPr id="259" name="CuadroTexto 4"/>
          <p:cNvGrpSpPr/>
          <p:nvPr/>
        </p:nvGrpSpPr>
        <p:grpSpPr>
          <a:xfrm>
            <a:off x="1606622" y="1318898"/>
            <a:ext cx="8917047" cy="565092"/>
            <a:chOff x="-1" y="-1"/>
            <a:chExt cx="12682021" cy="803685"/>
          </a:xfrm>
        </p:grpSpPr>
        <p:sp>
          <p:nvSpPr>
            <p:cNvPr id="258" name="CuadroTexto 4"/>
            <p:cNvSpPr txBox="1"/>
            <p:nvPr/>
          </p:nvSpPr>
          <p:spPr>
            <a:xfrm>
              <a:off x="38100" y="38099"/>
              <a:ext cx="12605820" cy="560104"/>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p>
              <a:pPr marL="736673" lvl="1" indent="-334851" defTabSz="914367">
                <a:buClr>
                  <a:schemeClr val="accent5"/>
                </a:buClr>
                <a:buSzPct val="100000"/>
                <a:buChar char="✓"/>
                <a:defRPr sz="3000"/>
              </a:pPr>
              <a:r>
                <a:rPr sz="2109">
                  <a:latin typeface="Arial Rounded MT Bold" panose="020F0704030504030204" pitchFamily="34" charset="77"/>
                </a:rPr>
                <a:t>Imprecisa representación geográfica de los predios</a:t>
              </a:r>
            </a:p>
          </p:txBody>
        </p:sp>
        <p:pic>
          <p:nvPicPr>
            <p:cNvPr id="257" name="CuadroTexto 4" descr="CuadroTexto 4"/>
            <p:cNvPicPr>
              <a:picLocks/>
            </p:cNvPicPr>
            <p:nvPr/>
          </p:nvPicPr>
          <p:blipFill>
            <a:blip r:embed="rId2"/>
            <a:stretch>
              <a:fillRect/>
            </a:stretch>
          </p:blipFill>
          <p:spPr>
            <a:xfrm>
              <a:off x="-1" y="-1"/>
              <a:ext cx="12682021" cy="803685"/>
            </a:xfrm>
            <a:prstGeom prst="rect">
              <a:avLst/>
            </a:prstGeom>
            <a:effectLst/>
          </p:spPr>
        </p:pic>
      </p:grpSp>
      <p:pic>
        <p:nvPicPr>
          <p:cNvPr id="260" name="Imagen 20" descr="Imagen 20"/>
          <p:cNvPicPr>
            <a:picLocks noChangeAspect="1"/>
          </p:cNvPicPr>
          <p:nvPr/>
        </p:nvPicPr>
        <p:blipFill>
          <a:blip r:embed="rId3"/>
          <a:stretch>
            <a:fillRect/>
          </a:stretch>
        </p:blipFill>
        <p:spPr>
          <a:xfrm>
            <a:off x="5672603" y="2743200"/>
            <a:ext cx="4897673" cy="3513929"/>
          </a:xfrm>
          <a:prstGeom prst="rect">
            <a:avLst/>
          </a:prstGeom>
          <a:ln w="88900">
            <a:miter lim="400000"/>
          </a:ln>
        </p:spPr>
      </p:pic>
      <p:sp>
        <p:nvSpPr>
          <p:cNvPr id="261" name="Rectángulo 10"/>
          <p:cNvSpPr txBox="1"/>
          <p:nvPr/>
        </p:nvSpPr>
        <p:spPr>
          <a:xfrm>
            <a:off x="6502400" y="2800009"/>
            <a:ext cx="3702585" cy="3519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rIns="32146">
            <a:spAutoFit/>
          </a:bodyPr>
          <a:lstStyle/>
          <a:p>
            <a:pPr algn="ctr" defTabSz="642915">
              <a:defRPr sz="2400" b="1">
                <a:latin typeface="Arial"/>
                <a:ea typeface="Arial"/>
                <a:cs typeface="Arial"/>
                <a:sym typeface="Arial"/>
              </a:defRPr>
            </a:pPr>
            <a:r>
              <a:rPr sz="1687" dirty="0">
                <a:solidFill>
                  <a:schemeClr val="bg1"/>
                </a:solidFill>
                <a:latin typeface="Arial Rounded MT Bold" panose="020F0704030504030204" pitchFamily="34" charset="77"/>
              </a:rPr>
              <a:t>Estado actual de la </a:t>
            </a:r>
            <a:r>
              <a:rPr sz="1687" dirty="0" err="1">
                <a:solidFill>
                  <a:schemeClr val="bg1"/>
                </a:solidFill>
                <a:latin typeface="Arial Rounded MT Bold" panose="020F0704030504030204" pitchFamily="34" charset="77"/>
              </a:rPr>
              <a:t>cartografía</a:t>
            </a:r>
            <a:endParaRPr sz="1687" dirty="0">
              <a:solidFill>
                <a:schemeClr val="bg1"/>
              </a:solidFill>
              <a:latin typeface="Arial Rounded MT Bold" panose="020F0704030504030204" pitchFamily="34" charset="77"/>
            </a:endParaRPr>
          </a:p>
        </p:txBody>
      </p:sp>
      <p:sp>
        <p:nvSpPr>
          <p:cNvPr id="262" name="Rectángulo 15"/>
          <p:cNvSpPr txBox="1"/>
          <p:nvPr/>
        </p:nvSpPr>
        <p:spPr>
          <a:xfrm>
            <a:off x="8428816" y="5442981"/>
            <a:ext cx="1815815" cy="6117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p>
            <a:pPr algn="r" defTabSz="642915">
              <a:defRPr sz="3200" b="1">
                <a:solidFill>
                  <a:srgbClr val="B4222B"/>
                </a:solidFill>
                <a:latin typeface="Arial"/>
                <a:ea typeface="Arial"/>
                <a:cs typeface="Arial"/>
                <a:sym typeface="Arial"/>
              </a:defRPr>
            </a:pPr>
            <a:r>
              <a:rPr sz="2250" dirty="0">
                <a:solidFill>
                  <a:schemeClr val="bg1"/>
                </a:solidFill>
                <a:latin typeface="Arial Rounded MT Bold" panose="020F0704030504030204" pitchFamily="34" charset="77"/>
              </a:rPr>
              <a:t>$90.104,3 </a:t>
            </a:r>
          </a:p>
          <a:p>
            <a:pPr algn="r" defTabSz="642915">
              <a:defRPr sz="1600" b="1">
                <a:latin typeface="Arial"/>
                <a:ea typeface="Arial"/>
                <a:cs typeface="Arial"/>
                <a:sym typeface="Arial"/>
              </a:defRPr>
            </a:pPr>
            <a:r>
              <a:rPr sz="1125" dirty="0" err="1">
                <a:solidFill>
                  <a:schemeClr val="bg1"/>
                </a:solidFill>
                <a:latin typeface="Arial Rounded MT Bold" panose="020F0704030504030204" pitchFamily="34" charset="77"/>
              </a:rPr>
              <a:t>millones</a:t>
            </a:r>
            <a:r>
              <a:rPr sz="1125" dirty="0">
                <a:solidFill>
                  <a:schemeClr val="bg1"/>
                </a:solidFill>
                <a:latin typeface="Arial Rounded MT Bold" panose="020F0704030504030204" pitchFamily="34" charset="77"/>
              </a:rPr>
              <a:t> </a:t>
            </a:r>
            <a:r>
              <a:rPr sz="1125" dirty="0" err="1">
                <a:solidFill>
                  <a:schemeClr val="bg1"/>
                </a:solidFill>
                <a:latin typeface="Arial Rounded MT Bold" panose="020F0704030504030204" pitchFamily="34" charset="77"/>
              </a:rPr>
              <a:t>adicionales</a:t>
            </a:r>
            <a:r>
              <a:rPr sz="1125" dirty="0">
                <a:solidFill>
                  <a:schemeClr val="bg1"/>
                </a:solidFill>
                <a:latin typeface="Arial Rounded MT Bold" panose="020F0704030504030204" pitchFamily="34" charset="77"/>
              </a:rPr>
              <a:t> </a:t>
            </a:r>
          </a:p>
        </p:txBody>
      </p:sp>
      <p:sp>
        <p:nvSpPr>
          <p:cNvPr id="263" name="Rectángulo 11"/>
          <p:cNvSpPr txBox="1"/>
          <p:nvPr/>
        </p:nvSpPr>
        <p:spPr>
          <a:xfrm>
            <a:off x="6099896" y="5456712"/>
            <a:ext cx="2169348" cy="611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rIns="32146">
            <a:spAutoFit/>
          </a:bodyPr>
          <a:lstStyle/>
          <a:p>
            <a:pPr algn="ctr" defTabSz="642915">
              <a:defRPr sz="2400" b="1">
                <a:latin typeface="Arial"/>
                <a:ea typeface="Arial"/>
                <a:cs typeface="Arial"/>
                <a:sym typeface="Arial"/>
              </a:defRPr>
            </a:pPr>
            <a:r>
              <a:rPr sz="1687" dirty="0" err="1">
                <a:solidFill>
                  <a:schemeClr val="bg1"/>
                </a:solidFill>
                <a:latin typeface="Arial Rounded MT Bold" panose="020F0704030504030204" pitchFamily="34" charset="77"/>
              </a:rPr>
              <a:t>Duplicidad</a:t>
            </a:r>
            <a:r>
              <a:rPr sz="1687" dirty="0">
                <a:solidFill>
                  <a:schemeClr val="bg1"/>
                </a:solidFill>
                <a:latin typeface="Arial Rounded MT Bold" panose="020F0704030504030204" pitchFamily="34" charset="77"/>
              </a:rPr>
              <a:t> de </a:t>
            </a:r>
            <a:r>
              <a:rPr sz="1687" dirty="0" err="1">
                <a:solidFill>
                  <a:schemeClr val="bg1"/>
                </a:solidFill>
                <a:latin typeface="Arial Rounded MT Bold" panose="020F0704030504030204" pitchFamily="34" charset="77"/>
              </a:rPr>
              <a:t>gasto</a:t>
            </a:r>
            <a:r>
              <a:rPr sz="1687" dirty="0">
                <a:solidFill>
                  <a:schemeClr val="bg1"/>
                </a:solidFill>
                <a:latin typeface="Arial Rounded MT Bold" panose="020F0704030504030204" pitchFamily="34" charset="77"/>
              </a:rPr>
              <a:t>  </a:t>
            </a:r>
          </a:p>
          <a:p>
            <a:pPr algn="ctr" defTabSz="642915">
              <a:defRPr sz="2400" b="1">
                <a:latin typeface="Arial"/>
                <a:ea typeface="Arial"/>
                <a:cs typeface="Arial"/>
                <a:sym typeface="Arial"/>
              </a:defRPr>
            </a:pPr>
            <a:r>
              <a:rPr sz="1687" dirty="0">
                <a:solidFill>
                  <a:schemeClr val="bg1"/>
                </a:solidFill>
                <a:latin typeface="Arial Rounded MT Bold" panose="020F0704030504030204" pitchFamily="34" charset="77"/>
              </a:rPr>
              <a:t>2012-2015</a:t>
            </a:r>
          </a:p>
        </p:txBody>
      </p:sp>
      <p:graphicFrame>
        <p:nvGraphicFramePr>
          <p:cNvPr id="264" name="Tabla"/>
          <p:cNvGraphicFramePr/>
          <p:nvPr>
            <p:extLst>
              <p:ext uri="{D42A27DB-BD31-4B8C-83A1-F6EECF244321}">
                <p14:modId xmlns:p14="http://schemas.microsoft.com/office/powerpoint/2010/main" val="1693507792"/>
              </p:ext>
            </p:extLst>
          </p:nvPr>
        </p:nvGraphicFramePr>
        <p:xfrm>
          <a:off x="6096001" y="3560731"/>
          <a:ext cx="4346487" cy="1679808"/>
        </p:xfrm>
        <a:graphic>
          <a:graphicData uri="http://schemas.openxmlformats.org/drawingml/2006/table">
            <a:tbl>
              <a:tblPr firstRow="1" bandRow="1"/>
              <a:tblGrid>
                <a:gridCol w="1485538">
                  <a:extLst>
                    <a:ext uri="{9D8B030D-6E8A-4147-A177-3AD203B41FA5}">
                      <a16:colId xmlns:a16="http://schemas.microsoft.com/office/drawing/2014/main" val="20000"/>
                    </a:ext>
                  </a:extLst>
                </a:gridCol>
                <a:gridCol w="769037">
                  <a:extLst>
                    <a:ext uri="{9D8B030D-6E8A-4147-A177-3AD203B41FA5}">
                      <a16:colId xmlns:a16="http://schemas.microsoft.com/office/drawing/2014/main" val="20001"/>
                    </a:ext>
                  </a:extLst>
                </a:gridCol>
                <a:gridCol w="1232066">
                  <a:extLst>
                    <a:ext uri="{9D8B030D-6E8A-4147-A177-3AD203B41FA5}">
                      <a16:colId xmlns:a16="http://schemas.microsoft.com/office/drawing/2014/main" val="20002"/>
                    </a:ext>
                  </a:extLst>
                </a:gridCol>
                <a:gridCol w="859846">
                  <a:extLst>
                    <a:ext uri="{9D8B030D-6E8A-4147-A177-3AD203B41FA5}">
                      <a16:colId xmlns:a16="http://schemas.microsoft.com/office/drawing/2014/main" val="20003"/>
                    </a:ext>
                  </a:extLst>
                </a:gridCol>
              </a:tblGrid>
              <a:tr h="699600">
                <a:tc>
                  <a:txBody>
                    <a:bodyPr/>
                    <a:lstStyle/>
                    <a:p>
                      <a:pPr algn="ctr" defTabSz="914400">
                        <a:tabLst>
                          <a:tab pos="1295400" algn="l"/>
                        </a:tabLst>
                        <a:defRPr>
                          <a:solidFill>
                            <a:srgbClr val="000000"/>
                          </a:solidFill>
                        </a:defRPr>
                      </a:pPr>
                      <a:r>
                        <a:rPr sz="1100" b="1">
                          <a:solidFill>
                            <a:schemeClr val="bg1"/>
                          </a:solidFill>
                          <a:effectLst>
                            <a:outerShdw blurRad="63500" dist="3302" dir="5400000" rotWithShape="0">
                              <a:srgbClr val="000000">
                                <a:alpha val="40000"/>
                              </a:srgbClr>
                            </a:outerShdw>
                          </a:effectLst>
                          <a:latin typeface="Arial"/>
                          <a:ea typeface="Arial"/>
                          <a:cs typeface="Arial"/>
                          <a:sym typeface="Arial"/>
                        </a:rPr>
                        <a:t>Escala mínima requerida</a:t>
                      </a:r>
                    </a:p>
                  </a:txBody>
                  <a:tcPr marL="35719" marR="35719" marT="35719" marB="35719" anchor="ctr" horzOverflow="overflow">
                    <a:lnL w="76200">
                      <a:solidFill>
                        <a:srgbClr val="FFFFFF">
                          <a:alpha val="50000"/>
                        </a:srgbClr>
                      </a:solidFill>
                      <a:miter lim="400000"/>
                    </a:lnL>
                    <a:lnT w="76200">
                      <a:solidFill>
                        <a:srgbClr val="FFFFFF">
                          <a:alpha val="50000"/>
                        </a:srgbClr>
                      </a:solidFill>
                      <a:miter lim="400000"/>
                    </a:lnT>
                  </a:tcPr>
                </a:tc>
                <a:tc>
                  <a:txBody>
                    <a:bodyPr/>
                    <a:lstStyle/>
                    <a:p>
                      <a:pPr algn="ctr" defTabSz="914400">
                        <a:tabLst>
                          <a:tab pos="1295400" algn="l"/>
                        </a:tabLst>
                        <a:defRPr>
                          <a:solidFill>
                            <a:srgbClr val="000000"/>
                          </a:solidFill>
                        </a:defRPr>
                      </a:pPr>
                      <a:r>
                        <a:rPr sz="1100" b="1">
                          <a:solidFill>
                            <a:schemeClr val="bg1"/>
                          </a:solidFill>
                          <a:effectLst>
                            <a:outerShdw blurRad="63500" dist="3302" dir="5400000" rotWithShape="0">
                              <a:srgbClr val="000000">
                                <a:alpha val="40000"/>
                              </a:srgbClr>
                            </a:outerShdw>
                          </a:effectLst>
                          <a:latin typeface="Arial"/>
                          <a:ea typeface="Arial"/>
                          <a:cs typeface="Arial"/>
                          <a:sym typeface="Arial"/>
                        </a:rPr>
                        <a:t>Zona</a:t>
                      </a:r>
                    </a:p>
                  </a:txBody>
                  <a:tcPr marL="35719" marR="35719" marT="35719" marB="35719" anchor="ctr" horzOverflow="overflow">
                    <a:lnT w="76200">
                      <a:solidFill>
                        <a:srgbClr val="FFFFFF">
                          <a:alpha val="50000"/>
                        </a:srgbClr>
                      </a:solidFill>
                      <a:miter lim="400000"/>
                    </a:lnT>
                  </a:tcPr>
                </a:tc>
                <a:tc>
                  <a:txBody>
                    <a:bodyPr/>
                    <a:lstStyle/>
                    <a:p>
                      <a:pPr algn="ctr" defTabSz="914400">
                        <a:tabLst>
                          <a:tab pos="1295400" algn="l"/>
                        </a:tabLst>
                        <a:defRPr>
                          <a:solidFill>
                            <a:srgbClr val="000000"/>
                          </a:solidFill>
                        </a:defRPr>
                      </a:pPr>
                      <a:r>
                        <a:rPr sz="1100" b="1">
                          <a:solidFill>
                            <a:schemeClr val="bg1"/>
                          </a:solidFill>
                          <a:effectLst>
                            <a:outerShdw blurRad="63500" dist="3302" dir="5400000" rotWithShape="0">
                              <a:srgbClr val="000000">
                                <a:alpha val="40000"/>
                              </a:srgbClr>
                            </a:outerShdw>
                          </a:effectLst>
                          <a:latin typeface="Arial"/>
                          <a:ea typeface="Arial"/>
                          <a:cs typeface="Arial"/>
                          <a:sym typeface="Arial"/>
                        </a:rPr>
                        <a:t>% desactualizado</a:t>
                      </a:r>
                    </a:p>
                  </a:txBody>
                  <a:tcPr marL="35719" marR="35719" marT="35719" marB="35719" anchor="ctr" horzOverflow="overflow">
                    <a:lnT w="76200">
                      <a:solidFill>
                        <a:srgbClr val="FFFFFF">
                          <a:alpha val="50000"/>
                        </a:srgbClr>
                      </a:solidFill>
                      <a:miter lim="400000"/>
                    </a:lnT>
                  </a:tcPr>
                </a:tc>
                <a:tc>
                  <a:txBody>
                    <a:bodyPr/>
                    <a:lstStyle/>
                    <a:p>
                      <a:pPr algn="ctr" defTabSz="914400">
                        <a:tabLst>
                          <a:tab pos="1295400" algn="l"/>
                        </a:tabLst>
                        <a:defRPr>
                          <a:solidFill>
                            <a:srgbClr val="000000"/>
                          </a:solidFill>
                        </a:defRPr>
                      </a:pPr>
                      <a:r>
                        <a:rPr sz="1100" b="1">
                          <a:solidFill>
                            <a:schemeClr val="bg1"/>
                          </a:solidFill>
                          <a:effectLst>
                            <a:outerShdw blurRad="63500" dist="3302" dir="5400000" rotWithShape="0">
                              <a:srgbClr val="000000">
                                <a:alpha val="40000"/>
                              </a:srgbClr>
                            </a:outerShdw>
                          </a:effectLst>
                          <a:latin typeface="Arial"/>
                          <a:ea typeface="Arial"/>
                          <a:cs typeface="Arial"/>
                          <a:sym typeface="Arial"/>
                        </a:rPr>
                        <a:t>% no existe</a:t>
                      </a:r>
                    </a:p>
                  </a:txBody>
                  <a:tcPr marL="35719" marR="35719" marT="35719" marB="35719" anchor="ctr" horzOverflow="overflow">
                    <a:lnR w="76200">
                      <a:solidFill>
                        <a:srgbClr val="FFFFFF">
                          <a:alpha val="50000"/>
                        </a:srgbClr>
                      </a:solidFill>
                      <a:miter lim="400000"/>
                    </a:lnR>
                    <a:lnT w="76200">
                      <a:solidFill>
                        <a:srgbClr val="FFFFFF">
                          <a:alpha val="50000"/>
                        </a:srgbClr>
                      </a:solidFill>
                      <a:miter lim="400000"/>
                    </a:lnT>
                  </a:tcPr>
                </a:tc>
                <a:extLst>
                  <a:ext uri="{0D108BD9-81ED-4DB2-BD59-A6C34878D82A}">
                    <a16:rowId xmlns:a16="http://schemas.microsoft.com/office/drawing/2014/main" val="10000"/>
                  </a:ext>
                </a:extLst>
              </a:tr>
              <a:tr h="534779">
                <a:tc>
                  <a:txBody>
                    <a:bodyPr/>
                    <a:lstStyle/>
                    <a:p>
                      <a:pPr algn="ctr" defTabSz="914400">
                        <a:tabLst>
                          <a:tab pos="1295400" algn="l"/>
                        </a:tabLst>
                        <a:defRPr>
                          <a:solidFill>
                            <a:srgbClr val="000000"/>
                          </a:solidFill>
                        </a:defRPr>
                      </a:pPr>
                      <a:r>
                        <a:rPr sz="1100" b="1">
                          <a:solidFill>
                            <a:schemeClr val="bg1"/>
                          </a:solidFill>
                          <a:effectLst>
                            <a:outerShdw blurRad="63500" dist="3302" dir="5400000" rotWithShape="0">
                              <a:srgbClr val="000000">
                                <a:alpha val="40000"/>
                              </a:srgbClr>
                            </a:outerShdw>
                          </a:effectLst>
                          <a:latin typeface="Arial"/>
                          <a:ea typeface="Arial"/>
                          <a:cs typeface="Arial"/>
                          <a:sym typeface="Arial"/>
                        </a:rPr>
                        <a:t>1:25.000</a:t>
                      </a:r>
                    </a:p>
                  </a:txBody>
                  <a:tcPr marL="35719" marR="35719" marT="35719" marB="35719" anchor="ctr" horzOverflow="overflow">
                    <a:lnL w="76200">
                      <a:solidFill>
                        <a:srgbClr val="FFFFFF">
                          <a:alpha val="50000"/>
                        </a:srgbClr>
                      </a:solidFill>
                      <a:miter lim="400000"/>
                    </a:lnL>
                  </a:tcPr>
                </a:tc>
                <a:tc>
                  <a:txBody>
                    <a:bodyPr/>
                    <a:lstStyle/>
                    <a:p>
                      <a:pPr algn="ctr" defTabSz="914400">
                        <a:tabLst>
                          <a:tab pos="1295400" algn="l"/>
                        </a:tabLst>
                        <a:defRPr>
                          <a:solidFill>
                            <a:srgbClr val="000000"/>
                          </a:solidFill>
                        </a:defRPr>
                      </a:pPr>
                      <a:r>
                        <a:rPr sz="1100" b="1">
                          <a:solidFill>
                            <a:schemeClr val="bg1"/>
                          </a:solidFill>
                          <a:effectLst>
                            <a:outerShdw blurRad="63500" dist="3302" dir="5400000" rotWithShape="0">
                              <a:srgbClr val="000000">
                                <a:alpha val="40000"/>
                              </a:srgbClr>
                            </a:outerShdw>
                          </a:effectLst>
                          <a:latin typeface="Arial"/>
                          <a:ea typeface="Arial"/>
                          <a:cs typeface="Arial"/>
                          <a:sym typeface="Arial"/>
                        </a:rPr>
                        <a:t>Rural</a:t>
                      </a:r>
                    </a:p>
                  </a:txBody>
                  <a:tcPr marL="35719" marR="35719" marT="35719" marB="35719" anchor="ctr" horzOverflow="overflow"/>
                </a:tc>
                <a:tc>
                  <a:txBody>
                    <a:bodyPr/>
                    <a:lstStyle/>
                    <a:p>
                      <a:pPr algn="ctr" defTabSz="914400">
                        <a:tabLst>
                          <a:tab pos="1295400" algn="l"/>
                        </a:tabLst>
                        <a:defRPr>
                          <a:solidFill>
                            <a:srgbClr val="000000"/>
                          </a:solidFill>
                        </a:defRPr>
                      </a:pPr>
                      <a:r>
                        <a:rPr sz="1100" b="1" dirty="0">
                          <a:solidFill>
                            <a:schemeClr val="bg1"/>
                          </a:solidFill>
                          <a:effectLst>
                            <a:outerShdw blurRad="63500" dist="3302" dir="5400000" rotWithShape="0">
                              <a:srgbClr val="000000">
                                <a:alpha val="40000"/>
                              </a:srgbClr>
                            </a:outerShdw>
                          </a:effectLst>
                          <a:latin typeface="Arial"/>
                          <a:ea typeface="Arial"/>
                          <a:cs typeface="Arial"/>
                          <a:sym typeface="Arial"/>
                        </a:rPr>
                        <a:t>52 %</a:t>
                      </a:r>
                    </a:p>
                  </a:txBody>
                  <a:tcPr marL="35719" marR="35719" marT="35719" marB="35719" anchor="ctr" horzOverflow="overflow"/>
                </a:tc>
                <a:tc>
                  <a:txBody>
                    <a:bodyPr/>
                    <a:lstStyle/>
                    <a:p>
                      <a:pPr algn="ctr" defTabSz="914400">
                        <a:tabLst>
                          <a:tab pos="1295400" algn="l"/>
                        </a:tabLst>
                        <a:defRPr>
                          <a:solidFill>
                            <a:srgbClr val="000000"/>
                          </a:solidFill>
                        </a:defRPr>
                      </a:pPr>
                      <a:r>
                        <a:rPr sz="1100" b="1">
                          <a:solidFill>
                            <a:schemeClr val="bg1"/>
                          </a:solidFill>
                          <a:effectLst>
                            <a:outerShdw blurRad="63500" dist="3302" dir="5400000" rotWithShape="0">
                              <a:srgbClr val="000000">
                                <a:alpha val="40000"/>
                              </a:srgbClr>
                            </a:outerShdw>
                          </a:effectLst>
                          <a:latin typeface="Arial"/>
                          <a:ea typeface="Arial"/>
                          <a:cs typeface="Arial"/>
                          <a:sym typeface="Arial"/>
                        </a:rPr>
                        <a:t>48 %</a:t>
                      </a:r>
                    </a:p>
                  </a:txBody>
                  <a:tcPr marL="35719" marR="35719" marT="35719" marB="35719" anchor="ctr" horzOverflow="overflow">
                    <a:lnR w="76200">
                      <a:solidFill>
                        <a:srgbClr val="FFFFFF">
                          <a:alpha val="50000"/>
                        </a:srgbClr>
                      </a:solidFill>
                      <a:miter lim="400000"/>
                    </a:lnR>
                  </a:tcPr>
                </a:tc>
                <a:extLst>
                  <a:ext uri="{0D108BD9-81ED-4DB2-BD59-A6C34878D82A}">
                    <a16:rowId xmlns:a16="http://schemas.microsoft.com/office/drawing/2014/main" val="10001"/>
                  </a:ext>
                </a:extLst>
              </a:tr>
              <a:tr h="445429">
                <a:tc>
                  <a:txBody>
                    <a:bodyPr/>
                    <a:lstStyle/>
                    <a:p>
                      <a:pPr algn="ctr" defTabSz="914400">
                        <a:tabLst>
                          <a:tab pos="1295400" algn="l"/>
                        </a:tabLst>
                        <a:defRPr>
                          <a:solidFill>
                            <a:srgbClr val="000000"/>
                          </a:solidFill>
                        </a:defRPr>
                      </a:pPr>
                      <a:r>
                        <a:rPr sz="1100" b="1">
                          <a:solidFill>
                            <a:schemeClr val="bg1"/>
                          </a:solidFill>
                          <a:effectLst>
                            <a:outerShdw blurRad="63500" dist="3302" dir="5400000" rotWithShape="0">
                              <a:srgbClr val="000000">
                                <a:alpha val="40000"/>
                              </a:srgbClr>
                            </a:outerShdw>
                          </a:effectLst>
                          <a:latin typeface="Arial"/>
                          <a:ea typeface="Arial"/>
                          <a:cs typeface="Arial"/>
                          <a:sym typeface="Arial"/>
                        </a:rPr>
                        <a:t>1:2.000</a:t>
                      </a:r>
                    </a:p>
                  </a:txBody>
                  <a:tcPr marL="35719" marR="35719" marT="35719" marB="35719" anchor="ctr" horzOverflow="overflow">
                    <a:lnL w="76200">
                      <a:solidFill>
                        <a:srgbClr val="FFFFFF">
                          <a:alpha val="50000"/>
                        </a:srgbClr>
                      </a:solidFill>
                      <a:miter lim="400000"/>
                    </a:lnL>
                    <a:lnB w="76200">
                      <a:solidFill>
                        <a:srgbClr val="FFFFFF">
                          <a:alpha val="50000"/>
                        </a:srgbClr>
                      </a:solidFill>
                      <a:miter lim="400000"/>
                    </a:lnB>
                    <a:solidFill>
                      <a:srgbClr val="51504D"/>
                    </a:solidFill>
                  </a:tcPr>
                </a:tc>
                <a:tc>
                  <a:txBody>
                    <a:bodyPr/>
                    <a:lstStyle/>
                    <a:p>
                      <a:pPr algn="ctr" defTabSz="914400">
                        <a:tabLst>
                          <a:tab pos="1295400" algn="l"/>
                        </a:tabLst>
                        <a:defRPr>
                          <a:solidFill>
                            <a:srgbClr val="000000"/>
                          </a:solidFill>
                        </a:defRPr>
                      </a:pPr>
                      <a:r>
                        <a:rPr sz="1100" b="1">
                          <a:solidFill>
                            <a:schemeClr val="bg1"/>
                          </a:solidFill>
                          <a:effectLst>
                            <a:outerShdw blurRad="63500" dist="3302" dir="5400000" rotWithShape="0">
                              <a:srgbClr val="000000">
                                <a:alpha val="40000"/>
                              </a:srgbClr>
                            </a:outerShdw>
                          </a:effectLst>
                          <a:latin typeface="Arial"/>
                          <a:ea typeface="Arial"/>
                          <a:cs typeface="Arial"/>
                          <a:sym typeface="Arial"/>
                        </a:rPr>
                        <a:t>Urbano</a:t>
                      </a:r>
                    </a:p>
                  </a:txBody>
                  <a:tcPr marL="35719" marR="35719" marT="35719" marB="35719" anchor="ctr" horzOverflow="overflow">
                    <a:lnB w="76200">
                      <a:solidFill>
                        <a:srgbClr val="FFFFFF">
                          <a:alpha val="50000"/>
                        </a:srgbClr>
                      </a:solidFill>
                      <a:miter lim="400000"/>
                    </a:lnB>
                    <a:solidFill>
                      <a:srgbClr val="51504D"/>
                    </a:solidFill>
                  </a:tcPr>
                </a:tc>
                <a:tc>
                  <a:txBody>
                    <a:bodyPr/>
                    <a:lstStyle/>
                    <a:p>
                      <a:pPr algn="ctr" defTabSz="914400">
                        <a:tabLst>
                          <a:tab pos="1295400" algn="l"/>
                        </a:tabLst>
                        <a:defRPr>
                          <a:solidFill>
                            <a:srgbClr val="000000"/>
                          </a:solidFill>
                        </a:defRPr>
                      </a:pPr>
                      <a:r>
                        <a:rPr sz="1100" b="1" dirty="0">
                          <a:solidFill>
                            <a:schemeClr val="bg1"/>
                          </a:solidFill>
                          <a:effectLst>
                            <a:outerShdw blurRad="63500" dist="3302" dir="5400000" rotWithShape="0">
                              <a:srgbClr val="000000">
                                <a:alpha val="40000"/>
                              </a:srgbClr>
                            </a:outerShdw>
                          </a:effectLst>
                          <a:latin typeface="Arial"/>
                          <a:ea typeface="Arial"/>
                          <a:cs typeface="Arial"/>
                          <a:sym typeface="Arial"/>
                        </a:rPr>
                        <a:t>29 %</a:t>
                      </a:r>
                    </a:p>
                  </a:txBody>
                  <a:tcPr marL="35719" marR="35719" marT="35719" marB="35719" anchor="ctr" horzOverflow="overflow">
                    <a:lnB w="76200">
                      <a:solidFill>
                        <a:srgbClr val="FFFFFF">
                          <a:alpha val="50000"/>
                        </a:srgbClr>
                      </a:solidFill>
                      <a:miter lim="400000"/>
                    </a:lnB>
                    <a:solidFill>
                      <a:srgbClr val="51504D"/>
                    </a:solidFill>
                  </a:tcPr>
                </a:tc>
                <a:tc>
                  <a:txBody>
                    <a:bodyPr/>
                    <a:lstStyle/>
                    <a:p>
                      <a:pPr algn="ctr" defTabSz="914400">
                        <a:tabLst>
                          <a:tab pos="1295400" algn="l"/>
                        </a:tabLst>
                        <a:defRPr>
                          <a:solidFill>
                            <a:srgbClr val="000000"/>
                          </a:solidFill>
                        </a:defRPr>
                      </a:pPr>
                      <a:r>
                        <a:rPr sz="1100" b="1" dirty="0">
                          <a:solidFill>
                            <a:schemeClr val="bg1"/>
                          </a:solidFill>
                          <a:effectLst>
                            <a:outerShdw blurRad="63500" dist="3302" dir="5400000" rotWithShape="0">
                              <a:srgbClr val="000000">
                                <a:alpha val="40000"/>
                              </a:srgbClr>
                            </a:outerShdw>
                          </a:effectLst>
                          <a:latin typeface="Arial"/>
                          <a:ea typeface="Arial"/>
                          <a:cs typeface="Arial"/>
                          <a:sym typeface="Arial"/>
                        </a:rPr>
                        <a:t>71 %</a:t>
                      </a:r>
                    </a:p>
                  </a:txBody>
                  <a:tcPr marL="35719" marR="35719" marT="35719" marB="35719" anchor="ctr" horzOverflow="overflow">
                    <a:lnR w="76200">
                      <a:solidFill>
                        <a:srgbClr val="FFFFFF">
                          <a:alpha val="50000"/>
                        </a:srgbClr>
                      </a:solidFill>
                      <a:miter lim="400000"/>
                    </a:lnR>
                    <a:lnB w="76200">
                      <a:solidFill>
                        <a:srgbClr val="FFFFFF">
                          <a:alpha val="50000"/>
                        </a:srgbClr>
                      </a:solidFill>
                      <a:miter lim="400000"/>
                    </a:lnB>
                    <a:solidFill>
                      <a:srgbClr val="51504D"/>
                    </a:solidFill>
                  </a:tcPr>
                </a:tc>
                <a:extLst>
                  <a:ext uri="{0D108BD9-81ED-4DB2-BD59-A6C34878D82A}">
                    <a16:rowId xmlns:a16="http://schemas.microsoft.com/office/drawing/2014/main" val="10002"/>
                  </a:ext>
                </a:extLst>
              </a:tr>
            </a:tbl>
          </a:graphicData>
        </a:graphic>
      </p:graphicFrame>
      <p:sp>
        <p:nvSpPr>
          <p:cNvPr id="265" name="CuadroTexto 13"/>
          <p:cNvSpPr txBox="1"/>
          <p:nvPr/>
        </p:nvSpPr>
        <p:spPr>
          <a:xfrm>
            <a:off x="2199400" y="5345203"/>
            <a:ext cx="3567933" cy="5250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p>
            <a:pPr defTabSz="642915">
              <a:defRPr sz="2000"/>
            </a:pPr>
            <a:r>
              <a:rPr sz="1406" dirty="0" err="1">
                <a:latin typeface="Arial Rounded MT Bold" panose="020F0704030504030204" pitchFamily="34" charset="77"/>
              </a:rPr>
              <a:t>Limitaciones</a:t>
            </a:r>
            <a:r>
              <a:rPr sz="1406" dirty="0">
                <a:latin typeface="Arial Rounded MT Bold" panose="020F0704030504030204" pitchFamily="34" charset="77"/>
              </a:rPr>
              <a:t> de </a:t>
            </a:r>
            <a:r>
              <a:rPr sz="1406" dirty="0" err="1">
                <a:latin typeface="Arial Rounded MT Bold" panose="020F0704030504030204" pitchFamily="34" charset="77"/>
              </a:rPr>
              <a:t>capacidad</a:t>
            </a:r>
            <a:r>
              <a:rPr sz="1406" dirty="0">
                <a:latin typeface="Arial Rounded MT Bold" panose="020F0704030504030204" pitchFamily="34" charset="77"/>
              </a:rPr>
              <a:t> </a:t>
            </a:r>
          </a:p>
          <a:p>
            <a:pPr defTabSz="642915">
              <a:defRPr sz="2000"/>
            </a:pPr>
            <a:r>
              <a:rPr sz="1406" dirty="0">
                <a:latin typeface="Arial Rounded MT Bold" panose="020F0704030504030204" pitchFamily="34" charset="77"/>
              </a:rPr>
              <a:t>para </a:t>
            </a:r>
            <a:r>
              <a:rPr sz="1406" dirty="0" err="1">
                <a:latin typeface="Arial Rounded MT Bold" panose="020F0704030504030204" pitchFamily="34" charset="77"/>
              </a:rPr>
              <a:t>levantamientos</a:t>
            </a:r>
            <a:r>
              <a:rPr sz="1406" dirty="0">
                <a:latin typeface="Arial Rounded MT Bold" panose="020F0704030504030204" pitchFamily="34" charset="77"/>
              </a:rPr>
              <a:t> </a:t>
            </a:r>
            <a:r>
              <a:rPr sz="1406" dirty="0" err="1">
                <a:latin typeface="Arial Rounded MT Bold" panose="020F0704030504030204" pitchFamily="34" charset="77"/>
              </a:rPr>
              <a:t>catastrales</a:t>
            </a:r>
            <a:endParaRPr sz="1406" dirty="0">
              <a:latin typeface="Arial Rounded MT Bold" panose="020F0704030504030204" pitchFamily="34" charset="77"/>
            </a:endParaRPr>
          </a:p>
        </p:txBody>
      </p:sp>
      <p:sp>
        <p:nvSpPr>
          <p:cNvPr id="266" name="CuadroTexto 9"/>
          <p:cNvSpPr txBox="1"/>
          <p:nvPr/>
        </p:nvSpPr>
        <p:spPr>
          <a:xfrm>
            <a:off x="2268432" y="3977419"/>
            <a:ext cx="3077146" cy="5250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p>
            <a:pPr defTabSz="642915">
              <a:defRPr sz="2000"/>
            </a:pPr>
            <a:r>
              <a:rPr sz="1406" dirty="0" err="1">
                <a:latin typeface="Arial Rounded MT Bold" panose="020F0704030504030204" pitchFamily="34" charset="77"/>
              </a:rPr>
              <a:t>Limitaciones</a:t>
            </a:r>
            <a:r>
              <a:rPr sz="1406" dirty="0">
                <a:latin typeface="Arial Rounded MT Bold" panose="020F0704030504030204" pitchFamily="34" charset="77"/>
              </a:rPr>
              <a:t> de </a:t>
            </a:r>
            <a:r>
              <a:rPr sz="1406" dirty="0" err="1">
                <a:latin typeface="Arial Rounded MT Bold" panose="020F0704030504030204" pitchFamily="34" charset="77"/>
              </a:rPr>
              <a:t>cartografía</a:t>
            </a:r>
            <a:r>
              <a:rPr sz="1406" dirty="0">
                <a:latin typeface="Arial Rounded MT Bold" panose="020F0704030504030204" pitchFamily="34" charset="77"/>
              </a:rPr>
              <a:t> </a:t>
            </a:r>
          </a:p>
          <a:p>
            <a:pPr defTabSz="642915">
              <a:defRPr sz="2000"/>
            </a:pPr>
            <a:r>
              <a:rPr sz="1406" dirty="0" err="1">
                <a:latin typeface="Arial Rounded MT Bold" panose="020F0704030504030204" pitchFamily="34" charset="77"/>
              </a:rPr>
              <a:t>básica</a:t>
            </a:r>
            <a:r>
              <a:rPr sz="1406" dirty="0">
                <a:latin typeface="Arial Rounded MT Bold" panose="020F0704030504030204" pitchFamily="34" charset="77"/>
              </a:rPr>
              <a:t> con fines </a:t>
            </a:r>
            <a:r>
              <a:rPr sz="1406" dirty="0" err="1">
                <a:latin typeface="Arial Rounded MT Bold" panose="020F0704030504030204" pitchFamily="34" charset="77"/>
              </a:rPr>
              <a:t>catastrales</a:t>
            </a:r>
            <a:endParaRPr sz="1406" dirty="0">
              <a:latin typeface="Arial Rounded MT Bold" panose="020F0704030504030204" pitchFamily="34" charset="77"/>
            </a:endParaRPr>
          </a:p>
        </p:txBody>
      </p:sp>
      <p:sp>
        <p:nvSpPr>
          <p:cNvPr id="267" name="CuadroTexto 12"/>
          <p:cNvSpPr txBox="1"/>
          <p:nvPr/>
        </p:nvSpPr>
        <p:spPr>
          <a:xfrm>
            <a:off x="2233856" y="4661311"/>
            <a:ext cx="3077146" cy="5250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p>
            <a:pPr defTabSz="642915">
              <a:defRPr sz="2000"/>
            </a:pPr>
            <a:r>
              <a:rPr sz="1406" dirty="0">
                <a:latin typeface="Arial Rounded MT Bold" panose="020F0704030504030204" pitchFamily="34" charset="77"/>
              </a:rPr>
              <a:t>No </a:t>
            </a:r>
            <a:r>
              <a:rPr sz="1406" dirty="0" err="1">
                <a:latin typeface="Arial Rounded MT Bold" panose="020F0704030504030204" pitchFamily="34" charset="77"/>
              </a:rPr>
              <a:t>estándares</a:t>
            </a:r>
            <a:r>
              <a:rPr sz="1406" dirty="0">
                <a:latin typeface="Arial Rounded MT Bold" panose="020F0704030504030204" pitchFamily="34" charset="77"/>
              </a:rPr>
              <a:t> </a:t>
            </a:r>
            <a:r>
              <a:rPr sz="1406" dirty="0" err="1">
                <a:latin typeface="Arial Rounded MT Bold" panose="020F0704030504030204" pitchFamily="34" charset="77"/>
              </a:rPr>
              <a:t>mínimos</a:t>
            </a:r>
            <a:r>
              <a:rPr sz="1406" dirty="0">
                <a:latin typeface="Arial Rounded MT Bold" panose="020F0704030504030204" pitchFamily="34" charset="77"/>
              </a:rPr>
              <a:t> </a:t>
            </a:r>
            <a:r>
              <a:rPr sz="1406" dirty="0" err="1">
                <a:latin typeface="Arial Rounded MT Bold" panose="020F0704030504030204" pitchFamily="34" charset="77"/>
              </a:rPr>
              <a:t>en</a:t>
            </a:r>
            <a:r>
              <a:rPr sz="1406" dirty="0">
                <a:latin typeface="Arial Rounded MT Bold" panose="020F0704030504030204" pitchFamily="34" charset="77"/>
              </a:rPr>
              <a:t> </a:t>
            </a:r>
          </a:p>
          <a:p>
            <a:pPr defTabSz="642915">
              <a:defRPr sz="2000"/>
            </a:pPr>
            <a:r>
              <a:rPr sz="1406" dirty="0" err="1">
                <a:latin typeface="Arial Rounded MT Bold" panose="020F0704030504030204" pitchFamily="34" charset="77"/>
              </a:rPr>
              <a:t>levantamientos</a:t>
            </a:r>
            <a:r>
              <a:rPr sz="1406" dirty="0">
                <a:latin typeface="Arial Rounded MT Bold" panose="020F0704030504030204" pitchFamily="34" charset="77"/>
              </a:rPr>
              <a:t> </a:t>
            </a:r>
            <a:r>
              <a:rPr sz="1406" dirty="0" err="1">
                <a:latin typeface="Arial Rounded MT Bold" panose="020F0704030504030204" pitchFamily="34" charset="77"/>
              </a:rPr>
              <a:t>prediales</a:t>
            </a:r>
            <a:r>
              <a:rPr sz="1406" dirty="0">
                <a:latin typeface="Arial Rounded MT Bold" panose="020F0704030504030204" pitchFamily="34" charset="77"/>
              </a:rPr>
              <a:t> </a:t>
            </a:r>
          </a:p>
        </p:txBody>
      </p:sp>
      <p:sp>
        <p:nvSpPr>
          <p:cNvPr id="268" name="CuadroTexto 14"/>
          <p:cNvSpPr txBox="1"/>
          <p:nvPr/>
        </p:nvSpPr>
        <p:spPr>
          <a:xfrm>
            <a:off x="2185988" y="3100243"/>
            <a:ext cx="2840970" cy="416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rIns="32146">
            <a:spAutoFit/>
          </a:bodyPr>
          <a:lstStyle/>
          <a:p>
            <a:pPr lvl="1" defTabSz="642915">
              <a:defRPr sz="3000">
                <a:solidFill>
                  <a:schemeClr val="accent5"/>
                </a:solidFill>
              </a:defRPr>
            </a:pPr>
            <a:r>
              <a:rPr sz="2109" dirty="0">
                <a:solidFill>
                  <a:srgbClr val="C00000"/>
                </a:solidFill>
                <a:latin typeface="Arial Rounded MT Bold" panose="020F0704030504030204" pitchFamily="34" charset="77"/>
              </a:rPr>
              <a:t>PROBLEMÁTICA</a:t>
            </a:r>
          </a:p>
        </p:txBody>
      </p:sp>
      <p:sp>
        <p:nvSpPr>
          <p:cNvPr id="269" name="Rectángulo 16"/>
          <p:cNvSpPr txBox="1"/>
          <p:nvPr/>
        </p:nvSpPr>
        <p:spPr>
          <a:xfrm>
            <a:off x="1749513" y="4019260"/>
            <a:ext cx="308010" cy="416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rIns="32146">
            <a:spAutoFit/>
          </a:bodyPr>
          <a:lstStyle>
            <a:lvl1pPr defTabSz="914400">
              <a:defRPr sz="3000">
                <a:solidFill>
                  <a:schemeClr val="accent5"/>
                </a:solidFill>
              </a:defRPr>
            </a:lvl1pPr>
          </a:lstStyle>
          <a:p>
            <a:r>
              <a:rPr sz="2109" dirty="0">
                <a:solidFill>
                  <a:srgbClr val="C00000"/>
                </a:solidFill>
                <a:latin typeface="Arial Rounded MT Bold" panose="020F0704030504030204" pitchFamily="34" charset="77"/>
              </a:rPr>
              <a:t>1</a:t>
            </a:r>
          </a:p>
        </p:txBody>
      </p:sp>
      <p:sp>
        <p:nvSpPr>
          <p:cNvPr id="270" name="Rectángulo 17"/>
          <p:cNvSpPr txBox="1"/>
          <p:nvPr/>
        </p:nvSpPr>
        <p:spPr>
          <a:xfrm>
            <a:off x="1749513" y="4722711"/>
            <a:ext cx="344045" cy="416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defTabSz="914400">
              <a:defRPr sz="3000">
                <a:solidFill>
                  <a:schemeClr val="accent5"/>
                </a:solidFill>
              </a:defRPr>
            </a:lvl1pPr>
          </a:lstStyle>
          <a:p>
            <a:r>
              <a:rPr sz="2109" dirty="0">
                <a:solidFill>
                  <a:srgbClr val="C00000"/>
                </a:solidFill>
                <a:latin typeface="Arial Rounded MT Bold" panose="020F0704030504030204" pitchFamily="34" charset="77"/>
              </a:rPr>
              <a:t>2</a:t>
            </a:r>
          </a:p>
        </p:txBody>
      </p:sp>
      <p:sp>
        <p:nvSpPr>
          <p:cNvPr id="271" name="Rectángulo 18"/>
          <p:cNvSpPr txBox="1"/>
          <p:nvPr/>
        </p:nvSpPr>
        <p:spPr>
          <a:xfrm>
            <a:off x="1724296" y="5408786"/>
            <a:ext cx="446387" cy="416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defTabSz="914400">
              <a:defRPr sz="3000">
                <a:solidFill>
                  <a:schemeClr val="accent5"/>
                </a:solidFill>
              </a:defRPr>
            </a:lvl1pPr>
          </a:lstStyle>
          <a:p>
            <a:r>
              <a:rPr sz="2109">
                <a:solidFill>
                  <a:srgbClr val="C00000"/>
                </a:solidFill>
                <a:latin typeface="Arial Rounded MT Bold" panose="020F0704030504030204" pitchFamily="34" charset="77"/>
              </a:rPr>
              <a:t>3</a:t>
            </a:r>
          </a:p>
        </p:txBody>
      </p:sp>
      <p:sp>
        <p:nvSpPr>
          <p:cNvPr id="18" name="Panorama actual del Catastro nacional">
            <a:extLst>
              <a:ext uri="{FF2B5EF4-FFF2-40B4-BE49-F238E27FC236}">
                <a16:creationId xmlns:a16="http://schemas.microsoft.com/office/drawing/2014/main" id="{89E0E8A2-C83D-B843-BF99-D2F30E79A23C}"/>
              </a:ext>
            </a:extLst>
          </p:cNvPr>
          <p:cNvSpPr txBox="1">
            <a:spLocks/>
          </p:cNvSpPr>
          <p:nvPr/>
        </p:nvSpPr>
        <p:spPr>
          <a:xfrm>
            <a:off x="942975" y="-421"/>
            <a:ext cx="11101387"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r>
              <a:rPr lang="es-CO" sz="4400" b="1" dirty="0">
                <a:solidFill>
                  <a:schemeClr val="accent5">
                    <a:lumMod val="75000"/>
                  </a:schemeClr>
                </a:solidFill>
              </a:rPr>
              <a:t>Diagnóstico de la dimensión física</a:t>
            </a:r>
          </a:p>
        </p:txBody>
      </p:sp>
    </p:spTree>
    <p:extLst>
      <p:ext uri="{BB962C8B-B14F-4D97-AF65-F5344CB8AC3E}">
        <p14:creationId xmlns:p14="http://schemas.microsoft.com/office/powerpoint/2010/main" val="2488834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Diagnóstico de la dimensión económica"/>
          <p:cNvSpPr txBox="1">
            <a:spLocks noGrp="1"/>
          </p:cNvSpPr>
          <p:nvPr>
            <p:ph type="title" idx="4294967295"/>
          </p:nvPr>
        </p:nvSpPr>
        <p:spPr>
          <a:xfrm>
            <a:off x="1270000" y="203200"/>
            <a:ext cx="10464800" cy="254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1pPr>
            <a:lvl2pPr marL="0" marR="0" indent="228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2pPr>
            <a:lvl3pPr marL="0" marR="0" indent="457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3pPr>
            <a:lvl4pPr marL="0" marR="0" indent="685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4pPr>
            <a:lvl5pPr marL="0" marR="0" indent="9144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5pPr>
            <a:lvl6pPr marL="0" marR="0" indent="11430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6pPr>
            <a:lvl7pPr marL="0" marR="0" indent="1371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7pPr>
            <a:lvl8pPr marL="0" marR="0" indent="1600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8pPr>
            <a:lvl9pPr marL="0" marR="0" indent="1828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9pPr>
          </a:lstStyle>
          <a:p>
            <a:r>
              <a:rPr lang="es-CO" dirty="0"/>
              <a:t>Texto del título</a:t>
            </a:r>
            <a:endParaRPr dirty="0">
              <a:latin typeface="Arial Rounded MT Bold" panose="020F0704030504030204" pitchFamily="34" charset="77"/>
            </a:endParaRPr>
          </a:p>
        </p:txBody>
      </p:sp>
      <p:grpSp>
        <p:nvGrpSpPr>
          <p:cNvPr id="276" name="CuadroTexto 4"/>
          <p:cNvGrpSpPr/>
          <p:nvPr/>
        </p:nvGrpSpPr>
        <p:grpSpPr>
          <a:xfrm>
            <a:off x="2178272" y="1231018"/>
            <a:ext cx="7683994" cy="565092"/>
            <a:chOff x="-1" y="-1"/>
            <a:chExt cx="12682021" cy="803685"/>
          </a:xfrm>
        </p:grpSpPr>
        <p:sp>
          <p:nvSpPr>
            <p:cNvPr id="275" name="CuadroTexto 4"/>
            <p:cNvSpPr txBox="1"/>
            <p:nvPr/>
          </p:nvSpPr>
          <p:spPr>
            <a:xfrm>
              <a:off x="38100" y="38099"/>
              <a:ext cx="12605820" cy="560104"/>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p>
              <a:pPr marL="736673" lvl="1" indent="-334851" defTabSz="914367">
                <a:buClr>
                  <a:schemeClr val="accent2"/>
                </a:buClr>
                <a:buSzPct val="100000"/>
                <a:buChar char="✓"/>
                <a:defRPr sz="3000"/>
              </a:pPr>
              <a:r>
                <a:rPr sz="2109">
                  <a:latin typeface="Arial Rounded MT Bold" panose="020F0704030504030204" pitchFamily="34" charset="77"/>
                </a:rPr>
                <a:t>Imprecisa representación geográfica de los predios</a:t>
              </a:r>
            </a:p>
          </p:txBody>
        </p:sp>
        <p:pic>
          <p:nvPicPr>
            <p:cNvPr id="274" name="CuadroTexto 4" descr="CuadroTexto 4"/>
            <p:cNvPicPr>
              <a:picLocks/>
            </p:cNvPicPr>
            <p:nvPr/>
          </p:nvPicPr>
          <p:blipFill>
            <a:blip r:embed="rId2"/>
            <a:stretch>
              <a:fillRect/>
            </a:stretch>
          </p:blipFill>
          <p:spPr>
            <a:xfrm>
              <a:off x="-1" y="-1"/>
              <a:ext cx="12682021" cy="803685"/>
            </a:xfrm>
            <a:prstGeom prst="rect">
              <a:avLst/>
            </a:prstGeom>
            <a:effectLst/>
          </p:spPr>
        </p:pic>
      </p:grpSp>
      <p:pic>
        <p:nvPicPr>
          <p:cNvPr id="277" name="Imagen 20" descr="Imagen 20"/>
          <p:cNvPicPr>
            <a:picLocks noChangeAspect="1"/>
          </p:cNvPicPr>
          <p:nvPr/>
        </p:nvPicPr>
        <p:blipFill>
          <a:blip r:embed="rId3"/>
          <a:stretch>
            <a:fillRect/>
          </a:stretch>
        </p:blipFill>
        <p:spPr>
          <a:xfrm>
            <a:off x="6643688" y="2168133"/>
            <a:ext cx="4483780" cy="3622252"/>
          </a:xfrm>
          <a:prstGeom prst="rect">
            <a:avLst/>
          </a:prstGeom>
          <a:ln w="88900">
            <a:miter lim="400000"/>
          </a:ln>
        </p:spPr>
      </p:pic>
      <p:sp>
        <p:nvSpPr>
          <p:cNvPr id="278" name="Rectángulo 10"/>
          <p:cNvSpPr txBox="1"/>
          <p:nvPr/>
        </p:nvSpPr>
        <p:spPr>
          <a:xfrm>
            <a:off x="7572376" y="2294273"/>
            <a:ext cx="3171826" cy="3519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rIns="32146">
            <a:spAutoFit/>
          </a:bodyPr>
          <a:lstStyle>
            <a:lvl1pPr defTabSz="914400">
              <a:defRPr sz="2400" b="1">
                <a:latin typeface="Arial"/>
                <a:ea typeface="Arial"/>
                <a:cs typeface="Arial"/>
                <a:sym typeface="Arial"/>
              </a:defRPr>
            </a:lvl1pPr>
          </a:lstStyle>
          <a:p>
            <a:r>
              <a:rPr sz="1687" dirty="0">
                <a:solidFill>
                  <a:schemeClr val="bg1"/>
                </a:solidFill>
                <a:latin typeface="Arial Rounded MT Bold" panose="020F0704030504030204" pitchFamily="34" charset="77"/>
              </a:rPr>
              <a:t>Plan </a:t>
            </a:r>
            <a:r>
              <a:rPr sz="1687" dirty="0" err="1">
                <a:solidFill>
                  <a:schemeClr val="bg1"/>
                </a:solidFill>
                <a:latin typeface="Arial Rounded MT Bold" panose="020F0704030504030204" pitchFamily="34" charset="77"/>
              </a:rPr>
              <a:t>nacional</a:t>
            </a:r>
            <a:r>
              <a:rPr sz="1687" dirty="0">
                <a:solidFill>
                  <a:schemeClr val="bg1"/>
                </a:solidFill>
                <a:latin typeface="Arial Rounded MT Bold" panose="020F0704030504030204" pitchFamily="34" charset="77"/>
              </a:rPr>
              <a:t> de </a:t>
            </a:r>
            <a:r>
              <a:rPr sz="1687" dirty="0" err="1">
                <a:solidFill>
                  <a:schemeClr val="bg1"/>
                </a:solidFill>
                <a:latin typeface="Arial Rounded MT Bold" panose="020F0704030504030204" pitchFamily="34" charset="77"/>
              </a:rPr>
              <a:t>cartografía</a:t>
            </a:r>
            <a:endParaRPr sz="1687" dirty="0">
              <a:solidFill>
                <a:schemeClr val="bg1"/>
              </a:solidFill>
              <a:latin typeface="Arial Rounded MT Bold" panose="020F0704030504030204" pitchFamily="34" charset="77"/>
            </a:endParaRPr>
          </a:p>
        </p:txBody>
      </p:sp>
      <p:sp>
        <p:nvSpPr>
          <p:cNvPr id="279" name="Rectángulo 15"/>
          <p:cNvSpPr txBox="1"/>
          <p:nvPr/>
        </p:nvSpPr>
        <p:spPr>
          <a:xfrm>
            <a:off x="6941026" y="4728850"/>
            <a:ext cx="1262699" cy="6117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r" defTabSz="914400">
              <a:defRPr sz="4800" b="1">
                <a:solidFill>
                  <a:schemeClr val="accent4"/>
                </a:solidFill>
                <a:latin typeface="Arial"/>
                <a:ea typeface="Arial"/>
                <a:cs typeface="Arial"/>
                <a:sym typeface="Arial"/>
              </a:defRPr>
            </a:lvl1pPr>
          </a:lstStyle>
          <a:p>
            <a:r>
              <a:rPr sz="3375" dirty="0">
                <a:latin typeface="Arial Rounded MT Bold" panose="020F0704030504030204" pitchFamily="34" charset="77"/>
              </a:rPr>
              <a:t>100% </a:t>
            </a:r>
          </a:p>
        </p:txBody>
      </p:sp>
      <p:sp>
        <p:nvSpPr>
          <p:cNvPr id="280" name="Rectángulo 11"/>
          <p:cNvSpPr txBox="1"/>
          <p:nvPr/>
        </p:nvSpPr>
        <p:spPr>
          <a:xfrm>
            <a:off x="8501063" y="4748325"/>
            <a:ext cx="2485048" cy="611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rIns="32146">
            <a:spAutoFit/>
          </a:bodyPr>
          <a:lstStyle/>
          <a:p>
            <a:pPr algn="ctr" defTabSz="642915">
              <a:defRPr sz="2400" b="1">
                <a:latin typeface="Arial"/>
                <a:ea typeface="Arial"/>
                <a:cs typeface="Arial"/>
                <a:sym typeface="Arial"/>
              </a:defRPr>
            </a:pPr>
            <a:r>
              <a:rPr sz="1687" dirty="0" err="1">
                <a:solidFill>
                  <a:schemeClr val="bg1"/>
                </a:solidFill>
                <a:latin typeface="Arial Rounded MT Bold" panose="020F0704030504030204" pitchFamily="34" charset="77"/>
              </a:rPr>
              <a:t>Cobertura</a:t>
            </a:r>
            <a:r>
              <a:rPr sz="1687" dirty="0">
                <a:solidFill>
                  <a:schemeClr val="bg1"/>
                </a:solidFill>
                <a:latin typeface="Arial Rounded MT Bold" panose="020F0704030504030204" pitchFamily="34" charset="77"/>
              </a:rPr>
              <a:t> </a:t>
            </a:r>
            <a:r>
              <a:rPr sz="1687" dirty="0" err="1">
                <a:solidFill>
                  <a:schemeClr val="bg1"/>
                </a:solidFill>
                <a:latin typeface="Arial Rounded MT Bold" panose="020F0704030504030204" pitchFamily="34" charset="77"/>
              </a:rPr>
              <a:t>en</a:t>
            </a:r>
            <a:r>
              <a:rPr sz="1687" dirty="0">
                <a:solidFill>
                  <a:schemeClr val="bg1"/>
                </a:solidFill>
                <a:latin typeface="Arial Rounded MT Bold" panose="020F0704030504030204" pitchFamily="34" charset="77"/>
              </a:rPr>
              <a:t> </a:t>
            </a:r>
            <a:r>
              <a:rPr sz="1687" dirty="0" err="1">
                <a:solidFill>
                  <a:schemeClr val="bg1"/>
                </a:solidFill>
                <a:latin typeface="Arial Rounded MT Bold" panose="020F0704030504030204" pitchFamily="34" charset="77"/>
              </a:rPr>
              <a:t>ambas</a:t>
            </a:r>
            <a:endParaRPr sz="1687" dirty="0">
              <a:solidFill>
                <a:schemeClr val="bg1"/>
              </a:solidFill>
              <a:latin typeface="Arial Rounded MT Bold" panose="020F0704030504030204" pitchFamily="34" charset="77"/>
            </a:endParaRPr>
          </a:p>
          <a:p>
            <a:pPr algn="ctr" defTabSz="642915">
              <a:defRPr sz="2400" b="1">
                <a:latin typeface="Arial"/>
                <a:ea typeface="Arial"/>
                <a:cs typeface="Arial"/>
                <a:sym typeface="Arial"/>
              </a:defRPr>
            </a:pPr>
            <a:r>
              <a:rPr sz="1687" dirty="0" err="1">
                <a:solidFill>
                  <a:schemeClr val="bg1"/>
                </a:solidFill>
                <a:latin typeface="Arial Rounded MT Bold" panose="020F0704030504030204" pitchFamily="34" charset="77"/>
              </a:rPr>
              <a:t>escalas</a:t>
            </a:r>
            <a:endParaRPr sz="1687" dirty="0">
              <a:solidFill>
                <a:schemeClr val="bg1"/>
              </a:solidFill>
              <a:latin typeface="Arial Rounded MT Bold" panose="020F0704030504030204" pitchFamily="34" charset="77"/>
            </a:endParaRPr>
          </a:p>
        </p:txBody>
      </p:sp>
      <p:graphicFrame>
        <p:nvGraphicFramePr>
          <p:cNvPr id="281" name="Tabla"/>
          <p:cNvGraphicFramePr/>
          <p:nvPr>
            <p:extLst>
              <p:ext uri="{D42A27DB-BD31-4B8C-83A1-F6EECF244321}">
                <p14:modId xmlns:p14="http://schemas.microsoft.com/office/powerpoint/2010/main" val="1681948772"/>
              </p:ext>
            </p:extLst>
          </p:nvPr>
        </p:nvGraphicFramePr>
        <p:xfrm>
          <a:off x="7700963" y="3115223"/>
          <a:ext cx="2861391" cy="1315725"/>
        </p:xfrm>
        <a:graphic>
          <a:graphicData uri="http://schemas.openxmlformats.org/drawingml/2006/table">
            <a:tbl>
              <a:tblPr firstRow="1" bandRow="1"/>
              <a:tblGrid>
                <a:gridCol w="1885369">
                  <a:extLst>
                    <a:ext uri="{9D8B030D-6E8A-4147-A177-3AD203B41FA5}">
                      <a16:colId xmlns:a16="http://schemas.microsoft.com/office/drawing/2014/main" val="20000"/>
                    </a:ext>
                  </a:extLst>
                </a:gridCol>
                <a:gridCol w="976022">
                  <a:extLst>
                    <a:ext uri="{9D8B030D-6E8A-4147-A177-3AD203B41FA5}">
                      <a16:colId xmlns:a16="http://schemas.microsoft.com/office/drawing/2014/main" val="20001"/>
                    </a:ext>
                  </a:extLst>
                </a:gridCol>
              </a:tblGrid>
              <a:tr h="441726">
                <a:tc>
                  <a:txBody>
                    <a:bodyPr/>
                    <a:lstStyle/>
                    <a:p>
                      <a:pPr algn="ctr" defTabSz="914400">
                        <a:tabLst>
                          <a:tab pos="1295400" algn="l"/>
                        </a:tabLst>
                        <a:defRPr>
                          <a:solidFill>
                            <a:srgbClr val="000000"/>
                          </a:solidFill>
                        </a:defRPr>
                      </a:pPr>
                      <a:r>
                        <a:rPr sz="1100" b="1" dirty="0" err="1">
                          <a:solidFill>
                            <a:srgbClr val="FFFFFF"/>
                          </a:solidFill>
                          <a:effectLst>
                            <a:outerShdw blurRad="63500" dist="3302" dir="5400000" rotWithShape="0">
                              <a:srgbClr val="000000">
                                <a:alpha val="40000"/>
                              </a:srgbClr>
                            </a:outerShdw>
                          </a:effectLst>
                          <a:latin typeface="Arial"/>
                          <a:ea typeface="Arial"/>
                          <a:cs typeface="Arial"/>
                          <a:sym typeface="Arial"/>
                        </a:rPr>
                        <a:t>Escala</a:t>
                      </a:r>
                      <a:r>
                        <a:rPr sz="1100" b="1" dirty="0">
                          <a:solidFill>
                            <a:srgbClr val="FFFFFF"/>
                          </a:solidFill>
                          <a:effectLst>
                            <a:outerShdw blurRad="63500" dist="3302" dir="5400000" rotWithShape="0">
                              <a:srgbClr val="000000">
                                <a:alpha val="40000"/>
                              </a:srgbClr>
                            </a:outerShdw>
                          </a:effectLst>
                          <a:latin typeface="Arial"/>
                          <a:ea typeface="Arial"/>
                          <a:cs typeface="Arial"/>
                          <a:sym typeface="Arial"/>
                        </a:rPr>
                        <a:t> </a:t>
                      </a:r>
                      <a:r>
                        <a:rPr sz="1100" b="1" dirty="0" err="1">
                          <a:solidFill>
                            <a:srgbClr val="FFFFFF"/>
                          </a:solidFill>
                          <a:effectLst>
                            <a:outerShdw blurRad="63500" dist="3302" dir="5400000" rotWithShape="0">
                              <a:srgbClr val="000000">
                                <a:alpha val="40000"/>
                              </a:srgbClr>
                            </a:outerShdw>
                          </a:effectLst>
                          <a:latin typeface="Arial"/>
                          <a:ea typeface="Arial"/>
                          <a:cs typeface="Arial"/>
                          <a:sym typeface="Arial"/>
                        </a:rPr>
                        <a:t>mínima</a:t>
                      </a:r>
                      <a:r>
                        <a:rPr sz="1100" b="1" dirty="0">
                          <a:solidFill>
                            <a:srgbClr val="FFFFFF"/>
                          </a:solidFill>
                          <a:effectLst>
                            <a:outerShdw blurRad="63500" dist="3302" dir="5400000" rotWithShape="0">
                              <a:srgbClr val="000000">
                                <a:alpha val="40000"/>
                              </a:srgbClr>
                            </a:outerShdw>
                          </a:effectLst>
                          <a:latin typeface="Arial"/>
                          <a:ea typeface="Arial"/>
                          <a:cs typeface="Arial"/>
                          <a:sym typeface="Arial"/>
                        </a:rPr>
                        <a:t> </a:t>
                      </a:r>
                      <a:r>
                        <a:rPr sz="1100" b="1" dirty="0" err="1">
                          <a:solidFill>
                            <a:srgbClr val="FFFFFF"/>
                          </a:solidFill>
                          <a:effectLst>
                            <a:outerShdw blurRad="63500" dist="3302" dir="5400000" rotWithShape="0">
                              <a:srgbClr val="000000">
                                <a:alpha val="40000"/>
                              </a:srgbClr>
                            </a:outerShdw>
                          </a:effectLst>
                          <a:latin typeface="Arial"/>
                          <a:ea typeface="Arial"/>
                          <a:cs typeface="Arial"/>
                          <a:sym typeface="Arial"/>
                        </a:rPr>
                        <a:t>requerida</a:t>
                      </a:r>
                      <a:endParaRPr sz="1100" b="1" dirty="0">
                        <a:solidFill>
                          <a:srgbClr val="FFFFFF"/>
                        </a:solidFill>
                        <a:effectLst>
                          <a:outerShdw blurRad="63500" dist="3302" dir="5400000" rotWithShape="0">
                            <a:srgbClr val="000000">
                              <a:alpha val="40000"/>
                            </a:srgbClr>
                          </a:outerShdw>
                        </a:effectLst>
                        <a:latin typeface="Arial"/>
                        <a:ea typeface="Arial"/>
                        <a:cs typeface="Arial"/>
                        <a:sym typeface="Arial"/>
                      </a:endParaRPr>
                    </a:p>
                  </a:txBody>
                  <a:tcPr marL="35719" marR="35719" marT="35719" marB="35719" anchor="ctr" horzOverflow="overflow">
                    <a:lnL w="76200">
                      <a:solidFill>
                        <a:srgbClr val="FFFFFF">
                          <a:alpha val="50000"/>
                        </a:srgbClr>
                      </a:solidFill>
                      <a:miter lim="400000"/>
                    </a:lnL>
                    <a:lnT w="76200">
                      <a:solidFill>
                        <a:srgbClr val="FFFFFF">
                          <a:alpha val="50000"/>
                        </a:srgbClr>
                      </a:solidFill>
                      <a:miter lim="400000"/>
                    </a:lnT>
                  </a:tcPr>
                </a:tc>
                <a:tc>
                  <a:txBody>
                    <a:bodyPr/>
                    <a:lstStyle/>
                    <a:p>
                      <a:pPr algn="ctr" defTabSz="914400">
                        <a:tabLst>
                          <a:tab pos="1295400" algn="l"/>
                        </a:tabLst>
                        <a:defRPr>
                          <a:solidFill>
                            <a:srgbClr val="000000"/>
                          </a:solidFill>
                        </a:defRPr>
                      </a:pPr>
                      <a:r>
                        <a:rPr sz="1100">
                          <a:solidFill>
                            <a:srgbClr val="FFFFFF"/>
                          </a:solidFill>
                          <a:effectLst>
                            <a:outerShdw blurRad="63500" dist="3302" dir="5400000" rotWithShape="0">
                              <a:srgbClr val="000000">
                                <a:alpha val="40000"/>
                              </a:srgbClr>
                            </a:outerShdw>
                          </a:effectLst>
                          <a:latin typeface="Arial"/>
                          <a:ea typeface="Arial"/>
                          <a:cs typeface="Arial"/>
                          <a:sym typeface="Arial"/>
                        </a:rPr>
                        <a:t>Zona</a:t>
                      </a:r>
                    </a:p>
                  </a:txBody>
                  <a:tcPr marL="35719" marR="35719" marT="35719" marB="35719" anchor="ctr" horzOverflow="overflow">
                    <a:lnR w="76200">
                      <a:solidFill>
                        <a:srgbClr val="FFFFFF">
                          <a:alpha val="50000"/>
                        </a:srgbClr>
                      </a:solidFill>
                      <a:miter lim="400000"/>
                    </a:lnR>
                    <a:lnT w="76200">
                      <a:solidFill>
                        <a:srgbClr val="FFFFFF">
                          <a:alpha val="50000"/>
                        </a:srgbClr>
                      </a:solidFill>
                      <a:miter lim="400000"/>
                    </a:lnT>
                  </a:tcPr>
                </a:tc>
                <a:extLst>
                  <a:ext uri="{0D108BD9-81ED-4DB2-BD59-A6C34878D82A}">
                    <a16:rowId xmlns:a16="http://schemas.microsoft.com/office/drawing/2014/main" val="10000"/>
                  </a:ext>
                </a:extLst>
              </a:tr>
              <a:tr h="476833">
                <a:tc>
                  <a:txBody>
                    <a:bodyPr/>
                    <a:lstStyle/>
                    <a:p>
                      <a:pPr algn="ctr" defTabSz="914400">
                        <a:tabLst>
                          <a:tab pos="1295400" algn="l"/>
                        </a:tabLst>
                        <a:defRPr>
                          <a:solidFill>
                            <a:srgbClr val="000000"/>
                          </a:solidFill>
                        </a:defRPr>
                      </a:pPr>
                      <a:r>
                        <a:rPr sz="1100">
                          <a:solidFill>
                            <a:srgbClr val="FFFFFF"/>
                          </a:solidFill>
                          <a:effectLst>
                            <a:outerShdw blurRad="63500" dist="3302" dir="5400000" rotWithShape="0">
                              <a:srgbClr val="000000">
                                <a:alpha val="40000"/>
                              </a:srgbClr>
                            </a:outerShdw>
                          </a:effectLst>
                          <a:latin typeface="Arial"/>
                          <a:ea typeface="Arial"/>
                          <a:cs typeface="Arial"/>
                          <a:sym typeface="Arial"/>
                        </a:rPr>
                        <a:t>1:25.000</a:t>
                      </a:r>
                    </a:p>
                  </a:txBody>
                  <a:tcPr marL="35719" marR="35719" marT="35719" marB="35719" anchor="ctr" horzOverflow="overflow">
                    <a:lnL w="76200">
                      <a:solidFill>
                        <a:srgbClr val="FFFFFF">
                          <a:alpha val="50000"/>
                        </a:srgbClr>
                      </a:solidFill>
                      <a:miter lim="400000"/>
                    </a:lnL>
                  </a:tcPr>
                </a:tc>
                <a:tc>
                  <a:txBody>
                    <a:bodyPr/>
                    <a:lstStyle/>
                    <a:p>
                      <a:pPr algn="ctr" defTabSz="914400">
                        <a:tabLst>
                          <a:tab pos="1295400" algn="l"/>
                        </a:tabLst>
                        <a:defRPr>
                          <a:solidFill>
                            <a:srgbClr val="000000"/>
                          </a:solidFill>
                        </a:defRPr>
                      </a:pPr>
                      <a:r>
                        <a:rPr sz="1100">
                          <a:solidFill>
                            <a:srgbClr val="FFFFFF"/>
                          </a:solidFill>
                          <a:effectLst>
                            <a:outerShdw blurRad="63500" dist="3302" dir="5400000" rotWithShape="0">
                              <a:srgbClr val="000000">
                                <a:alpha val="40000"/>
                              </a:srgbClr>
                            </a:outerShdw>
                          </a:effectLst>
                          <a:latin typeface="Arial"/>
                          <a:ea typeface="Arial"/>
                          <a:cs typeface="Arial"/>
                          <a:sym typeface="Arial"/>
                        </a:rPr>
                        <a:t>Rural</a:t>
                      </a:r>
                    </a:p>
                  </a:txBody>
                  <a:tcPr marL="35719" marR="35719" marT="35719" marB="35719" anchor="ctr" horzOverflow="overflow">
                    <a:lnR w="76200">
                      <a:solidFill>
                        <a:srgbClr val="FFFFFF">
                          <a:alpha val="50000"/>
                        </a:srgbClr>
                      </a:solidFill>
                      <a:miter lim="400000"/>
                    </a:lnR>
                  </a:tcPr>
                </a:tc>
                <a:extLst>
                  <a:ext uri="{0D108BD9-81ED-4DB2-BD59-A6C34878D82A}">
                    <a16:rowId xmlns:a16="http://schemas.microsoft.com/office/drawing/2014/main" val="10001"/>
                  </a:ext>
                </a:extLst>
              </a:tr>
              <a:tr h="397166">
                <a:tc>
                  <a:txBody>
                    <a:bodyPr/>
                    <a:lstStyle/>
                    <a:p>
                      <a:pPr algn="ctr" defTabSz="914400">
                        <a:tabLst>
                          <a:tab pos="1295400" algn="l"/>
                        </a:tabLst>
                        <a:defRPr>
                          <a:solidFill>
                            <a:srgbClr val="000000"/>
                          </a:solidFill>
                        </a:defRPr>
                      </a:pPr>
                      <a:r>
                        <a:rPr sz="1100">
                          <a:solidFill>
                            <a:srgbClr val="FFFFFF"/>
                          </a:solidFill>
                          <a:effectLst>
                            <a:outerShdw blurRad="63500" dist="3302" dir="5400000" rotWithShape="0">
                              <a:srgbClr val="000000">
                                <a:alpha val="40000"/>
                              </a:srgbClr>
                            </a:outerShdw>
                          </a:effectLst>
                          <a:latin typeface="Arial"/>
                          <a:ea typeface="Arial"/>
                          <a:cs typeface="Arial"/>
                          <a:sym typeface="Arial"/>
                        </a:rPr>
                        <a:t>1:2.000</a:t>
                      </a:r>
                    </a:p>
                  </a:txBody>
                  <a:tcPr marL="35719" marR="35719" marT="35719" marB="35719" anchor="ctr" horzOverflow="overflow">
                    <a:lnL w="76200">
                      <a:solidFill>
                        <a:srgbClr val="FFFFFF">
                          <a:alpha val="50000"/>
                        </a:srgbClr>
                      </a:solidFill>
                      <a:miter lim="400000"/>
                    </a:lnL>
                    <a:lnB w="76200">
                      <a:solidFill>
                        <a:srgbClr val="FFFFFF">
                          <a:alpha val="50000"/>
                        </a:srgbClr>
                      </a:solidFill>
                      <a:miter lim="400000"/>
                    </a:lnB>
                    <a:solidFill>
                      <a:srgbClr val="51504D"/>
                    </a:solidFill>
                  </a:tcPr>
                </a:tc>
                <a:tc>
                  <a:txBody>
                    <a:bodyPr/>
                    <a:lstStyle/>
                    <a:p>
                      <a:pPr algn="ctr" defTabSz="914400">
                        <a:tabLst>
                          <a:tab pos="1295400" algn="l"/>
                        </a:tabLst>
                        <a:defRPr>
                          <a:solidFill>
                            <a:srgbClr val="000000"/>
                          </a:solidFill>
                        </a:defRPr>
                      </a:pPr>
                      <a:r>
                        <a:rPr sz="1100" dirty="0" err="1">
                          <a:solidFill>
                            <a:srgbClr val="FFFFFF"/>
                          </a:solidFill>
                          <a:effectLst>
                            <a:outerShdw blurRad="63500" dist="3302" dir="5400000" rotWithShape="0">
                              <a:srgbClr val="000000">
                                <a:alpha val="40000"/>
                              </a:srgbClr>
                            </a:outerShdw>
                          </a:effectLst>
                          <a:latin typeface="Arial"/>
                          <a:ea typeface="Arial"/>
                          <a:cs typeface="Arial"/>
                          <a:sym typeface="Arial"/>
                        </a:rPr>
                        <a:t>Urbano</a:t>
                      </a:r>
                      <a:endParaRPr sz="1100" dirty="0">
                        <a:solidFill>
                          <a:srgbClr val="FFFFFF"/>
                        </a:solidFill>
                        <a:effectLst>
                          <a:outerShdw blurRad="63500" dist="3302" dir="5400000" rotWithShape="0">
                            <a:srgbClr val="000000">
                              <a:alpha val="40000"/>
                            </a:srgbClr>
                          </a:outerShdw>
                        </a:effectLst>
                        <a:latin typeface="Arial"/>
                        <a:ea typeface="Arial"/>
                        <a:cs typeface="Arial"/>
                        <a:sym typeface="Arial"/>
                      </a:endParaRPr>
                    </a:p>
                  </a:txBody>
                  <a:tcPr marL="35719" marR="35719" marT="35719" marB="35719" anchor="ctr" horzOverflow="overflow">
                    <a:lnR w="76200">
                      <a:solidFill>
                        <a:srgbClr val="FFFFFF">
                          <a:alpha val="50000"/>
                        </a:srgbClr>
                      </a:solidFill>
                      <a:miter lim="400000"/>
                    </a:lnR>
                    <a:lnB w="76200">
                      <a:solidFill>
                        <a:srgbClr val="FFFFFF">
                          <a:alpha val="50000"/>
                        </a:srgbClr>
                      </a:solidFill>
                      <a:miter lim="400000"/>
                    </a:lnB>
                    <a:solidFill>
                      <a:srgbClr val="51504D"/>
                    </a:solidFill>
                  </a:tcPr>
                </a:tc>
                <a:extLst>
                  <a:ext uri="{0D108BD9-81ED-4DB2-BD59-A6C34878D82A}">
                    <a16:rowId xmlns:a16="http://schemas.microsoft.com/office/drawing/2014/main" val="10002"/>
                  </a:ext>
                </a:extLst>
              </a:tr>
            </a:tbl>
          </a:graphicData>
        </a:graphic>
      </p:graphicFrame>
      <p:sp>
        <p:nvSpPr>
          <p:cNvPr id="282" name="CuadroTexto 13"/>
          <p:cNvSpPr txBox="1"/>
          <p:nvPr/>
        </p:nvSpPr>
        <p:spPr>
          <a:xfrm>
            <a:off x="966290" y="4456810"/>
            <a:ext cx="4863009"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rIns="32146">
            <a:spAutoFit/>
          </a:bodyPr>
          <a:lstStyle/>
          <a:p>
            <a:pPr algn="just" defTabSz="642915">
              <a:defRPr sz="2000"/>
            </a:pPr>
            <a:r>
              <a:rPr dirty="0" err="1">
                <a:latin typeface="Arial Rounded MT Bold" panose="020F0704030504030204" pitchFamily="34" charset="77"/>
              </a:rPr>
              <a:t>Profesionalización</a:t>
            </a:r>
            <a:r>
              <a:rPr dirty="0">
                <a:latin typeface="Arial Rounded MT Bold" panose="020F0704030504030204" pitchFamily="34" charset="77"/>
              </a:rPr>
              <a:t> del personal </a:t>
            </a:r>
            <a:r>
              <a:rPr dirty="0" err="1">
                <a:latin typeface="Arial Rounded MT Bold" panose="020F0704030504030204" pitchFamily="34" charset="77"/>
              </a:rPr>
              <a:t>en</a:t>
            </a:r>
            <a:r>
              <a:rPr dirty="0">
                <a:latin typeface="Arial Rounded MT Bold" panose="020F0704030504030204" pitchFamily="34" charset="77"/>
              </a:rPr>
              <a:t> campo: </a:t>
            </a:r>
            <a:r>
              <a:rPr dirty="0" err="1">
                <a:latin typeface="Arial Rounded MT Bold" panose="020F0704030504030204" pitchFamily="34" charset="77"/>
              </a:rPr>
              <a:t>creación</a:t>
            </a:r>
            <a:r>
              <a:rPr dirty="0">
                <a:latin typeface="Arial Rounded MT Bold" panose="020F0704030504030204" pitchFamily="34" charset="77"/>
              </a:rPr>
              <a:t> </a:t>
            </a:r>
            <a:r>
              <a:rPr dirty="0" err="1">
                <a:latin typeface="Arial Rounded MT Bold" panose="020F0704030504030204" pitchFamily="34" charset="77"/>
              </a:rPr>
              <a:t>Registro</a:t>
            </a:r>
            <a:r>
              <a:rPr dirty="0">
                <a:latin typeface="Arial Rounded MT Bold" panose="020F0704030504030204" pitchFamily="34" charset="77"/>
              </a:rPr>
              <a:t> Nacional de </a:t>
            </a:r>
            <a:r>
              <a:rPr u="sng" dirty="0" err="1">
                <a:solidFill>
                  <a:srgbClr val="C00000"/>
                </a:solidFill>
                <a:latin typeface="Arial Rounded MT Bold" panose="020F0704030504030204" pitchFamily="34" charset="77"/>
              </a:rPr>
              <a:t>Reconocedores</a:t>
            </a:r>
            <a:r>
              <a:rPr u="sng" dirty="0">
                <a:solidFill>
                  <a:srgbClr val="C00000"/>
                </a:solidFill>
                <a:latin typeface="Arial Rounded MT Bold" panose="020F0704030504030204" pitchFamily="34" charset="77"/>
              </a:rPr>
              <a:t> </a:t>
            </a:r>
            <a:r>
              <a:rPr u="sng" dirty="0" err="1">
                <a:solidFill>
                  <a:srgbClr val="C00000"/>
                </a:solidFill>
                <a:latin typeface="Arial Rounded MT Bold" panose="020F0704030504030204" pitchFamily="34" charset="77"/>
              </a:rPr>
              <a:t>Prediales</a:t>
            </a:r>
            <a:endParaRPr u="sng" dirty="0">
              <a:solidFill>
                <a:srgbClr val="C00000"/>
              </a:solidFill>
              <a:latin typeface="Arial Rounded MT Bold" panose="020F0704030504030204" pitchFamily="34" charset="77"/>
            </a:endParaRPr>
          </a:p>
        </p:txBody>
      </p:sp>
      <p:sp>
        <p:nvSpPr>
          <p:cNvPr id="283" name="CuadroTexto 9"/>
          <p:cNvSpPr txBox="1"/>
          <p:nvPr/>
        </p:nvSpPr>
        <p:spPr>
          <a:xfrm>
            <a:off x="993088" y="2780950"/>
            <a:ext cx="3459294"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rIns="32146">
            <a:spAutoFit/>
          </a:bodyPr>
          <a:lstStyle>
            <a:lvl1pPr algn="l" defTabSz="914400">
              <a:defRPr sz="2000"/>
            </a:lvl1pPr>
          </a:lstStyle>
          <a:p>
            <a:r>
              <a:rPr sz="1800" dirty="0">
                <a:latin typeface="Arial Rounded MT Bold" panose="020F0704030504030204" pitchFamily="34" charset="77"/>
              </a:rPr>
              <a:t>Plan </a:t>
            </a:r>
            <a:r>
              <a:rPr sz="1800" dirty="0" err="1">
                <a:latin typeface="Arial Rounded MT Bold" panose="020F0704030504030204" pitchFamily="34" charset="77"/>
              </a:rPr>
              <a:t>nacional</a:t>
            </a:r>
            <a:r>
              <a:rPr sz="1800" dirty="0">
                <a:latin typeface="Arial Rounded MT Bold" panose="020F0704030504030204" pitchFamily="34" charset="77"/>
              </a:rPr>
              <a:t> de </a:t>
            </a:r>
            <a:r>
              <a:rPr sz="1800" dirty="0" err="1">
                <a:latin typeface="Arial Rounded MT Bold" panose="020F0704030504030204" pitchFamily="34" charset="77"/>
              </a:rPr>
              <a:t>cartografía</a:t>
            </a:r>
            <a:endParaRPr sz="1800" dirty="0">
              <a:latin typeface="Arial Rounded MT Bold" panose="020F0704030504030204" pitchFamily="34" charset="77"/>
            </a:endParaRPr>
          </a:p>
        </p:txBody>
      </p:sp>
      <p:sp>
        <p:nvSpPr>
          <p:cNvPr id="284" name="CuadroTexto 12"/>
          <p:cNvSpPr txBox="1"/>
          <p:nvPr/>
        </p:nvSpPr>
        <p:spPr>
          <a:xfrm>
            <a:off x="967253" y="3330782"/>
            <a:ext cx="4862046"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rIns="32146">
            <a:spAutoFit/>
          </a:bodyPr>
          <a:lstStyle>
            <a:lvl1pPr algn="l" defTabSz="914400">
              <a:defRPr sz="2000"/>
            </a:lvl1pPr>
          </a:lstStyle>
          <a:p>
            <a:pPr algn="just"/>
            <a:r>
              <a:rPr sz="1800" dirty="0" err="1">
                <a:latin typeface="Arial Rounded MT Bold" panose="020F0704030504030204" pitchFamily="34" charset="77"/>
              </a:rPr>
              <a:t>Adopción</a:t>
            </a:r>
            <a:r>
              <a:rPr sz="1800" dirty="0">
                <a:latin typeface="Arial Rounded MT Bold" panose="020F0704030504030204" pitchFamily="34" charset="77"/>
              </a:rPr>
              <a:t> de </a:t>
            </a:r>
            <a:r>
              <a:rPr sz="1800" dirty="0" err="1">
                <a:latin typeface="Arial Rounded MT Bold" panose="020F0704030504030204" pitchFamily="34" charset="77"/>
              </a:rPr>
              <a:t>estándares</a:t>
            </a:r>
            <a:r>
              <a:rPr sz="1800" dirty="0">
                <a:latin typeface="Arial Rounded MT Bold" panose="020F0704030504030204" pitchFamily="34" charset="77"/>
              </a:rPr>
              <a:t> </a:t>
            </a:r>
            <a:r>
              <a:rPr sz="1800" dirty="0" err="1">
                <a:latin typeface="Arial Rounded MT Bold" panose="020F0704030504030204" pitchFamily="34" charset="77"/>
              </a:rPr>
              <a:t>internacionales</a:t>
            </a:r>
            <a:r>
              <a:rPr sz="1800" dirty="0">
                <a:latin typeface="Arial Rounded MT Bold" panose="020F0704030504030204" pitchFamily="34" charset="77"/>
              </a:rPr>
              <a:t>: ISO 19152, </a:t>
            </a:r>
            <a:r>
              <a:rPr sz="1800" dirty="0" err="1">
                <a:latin typeface="Arial Rounded MT Bold" panose="020F0704030504030204" pitchFamily="34" charset="77"/>
              </a:rPr>
              <a:t>adopción</a:t>
            </a:r>
            <a:r>
              <a:rPr sz="1800" dirty="0">
                <a:latin typeface="Arial Rounded MT Bold" panose="020F0704030504030204" pitchFamily="34" charset="77"/>
              </a:rPr>
              <a:t> de LADM (</a:t>
            </a:r>
            <a:r>
              <a:rPr sz="1800" dirty="0" err="1">
                <a:latin typeface="Arial Rounded MT Bold" panose="020F0704030504030204" pitchFamily="34" charset="77"/>
              </a:rPr>
              <a:t>Modelo</a:t>
            </a:r>
            <a:r>
              <a:rPr sz="1800" dirty="0">
                <a:latin typeface="Arial Rounded MT Bold" panose="020F0704030504030204" pitchFamily="34" charset="77"/>
              </a:rPr>
              <a:t> </a:t>
            </a:r>
            <a:r>
              <a:rPr sz="1800" dirty="0" err="1">
                <a:latin typeface="Arial Rounded MT Bold" panose="020F0704030504030204" pitchFamily="34" charset="77"/>
              </a:rPr>
              <a:t>administración</a:t>
            </a:r>
            <a:r>
              <a:rPr sz="1800" dirty="0">
                <a:latin typeface="Arial Rounded MT Bold" panose="020F0704030504030204" pitchFamily="34" charset="77"/>
              </a:rPr>
              <a:t> de </a:t>
            </a:r>
            <a:r>
              <a:rPr sz="1800" dirty="0" err="1">
                <a:latin typeface="Arial Rounded MT Bold" panose="020F0704030504030204" pitchFamily="34" charset="77"/>
              </a:rPr>
              <a:t>tierras</a:t>
            </a:r>
            <a:r>
              <a:rPr sz="1800" dirty="0">
                <a:latin typeface="Arial Rounded MT Bold" panose="020F0704030504030204" pitchFamily="34" charset="77"/>
              </a:rPr>
              <a:t>)</a:t>
            </a:r>
          </a:p>
        </p:txBody>
      </p:sp>
      <p:sp>
        <p:nvSpPr>
          <p:cNvPr id="285" name="CuadroTexto 14"/>
          <p:cNvSpPr txBox="1"/>
          <p:nvPr/>
        </p:nvSpPr>
        <p:spPr>
          <a:xfrm>
            <a:off x="1021922" y="2155753"/>
            <a:ext cx="2524960" cy="416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p>
            <a:pPr lvl="1" defTabSz="642915">
              <a:defRPr sz="3000">
                <a:solidFill>
                  <a:schemeClr val="accent2"/>
                </a:solidFill>
              </a:defRPr>
            </a:pPr>
            <a:r>
              <a:rPr sz="2109" dirty="0">
                <a:solidFill>
                  <a:srgbClr val="C00000"/>
                </a:solidFill>
                <a:latin typeface="Arial Rounded MT Bold" panose="020F0704030504030204" pitchFamily="34" charset="77"/>
              </a:rPr>
              <a:t>SOLUCIÓN</a:t>
            </a:r>
          </a:p>
        </p:txBody>
      </p:sp>
      <p:sp>
        <p:nvSpPr>
          <p:cNvPr id="286" name="Rectángulo 16"/>
          <p:cNvSpPr txBox="1"/>
          <p:nvPr/>
        </p:nvSpPr>
        <p:spPr>
          <a:xfrm>
            <a:off x="449335" y="2733373"/>
            <a:ext cx="344045" cy="416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rIns="32146">
            <a:spAutoFit/>
          </a:bodyPr>
          <a:lstStyle>
            <a:lvl1pPr defTabSz="914400">
              <a:defRPr sz="3000">
                <a:solidFill>
                  <a:schemeClr val="accent2"/>
                </a:solidFill>
              </a:defRPr>
            </a:lvl1pPr>
          </a:lstStyle>
          <a:p>
            <a:r>
              <a:rPr sz="2109" dirty="0">
                <a:solidFill>
                  <a:srgbClr val="C00000"/>
                </a:solidFill>
                <a:latin typeface="Arial Rounded MT Bold" panose="020F0704030504030204" pitchFamily="34" charset="77"/>
              </a:rPr>
              <a:t>1</a:t>
            </a:r>
          </a:p>
        </p:txBody>
      </p:sp>
      <p:sp>
        <p:nvSpPr>
          <p:cNvPr id="287" name="Rectángulo 17"/>
          <p:cNvSpPr txBox="1"/>
          <p:nvPr/>
        </p:nvSpPr>
        <p:spPr>
          <a:xfrm>
            <a:off x="423157" y="3583992"/>
            <a:ext cx="344045" cy="416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defTabSz="914400">
              <a:defRPr sz="3000">
                <a:solidFill>
                  <a:schemeClr val="accent2"/>
                </a:solidFill>
              </a:defRPr>
            </a:lvl1pPr>
          </a:lstStyle>
          <a:p>
            <a:r>
              <a:rPr sz="2109" dirty="0">
                <a:solidFill>
                  <a:srgbClr val="C00000"/>
                </a:solidFill>
                <a:latin typeface="Arial Rounded MT Bold" panose="020F0704030504030204" pitchFamily="34" charset="77"/>
              </a:rPr>
              <a:t>2</a:t>
            </a:r>
          </a:p>
        </p:txBody>
      </p:sp>
      <p:sp>
        <p:nvSpPr>
          <p:cNvPr id="288" name="Rectángulo 18"/>
          <p:cNvSpPr txBox="1"/>
          <p:nvPr/>
        </p:nvSpPr>
        <p:spPr>
          <a:xfrm>
            <a:off x="451165" y="4602769"/>
            <a:ext cx="446387" cy="416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defTabSz="914400">
              <a:defRPr sz="3000">
                <a:solidFill>
                  <a:schemeClr val="accent2"/>
                </a:solidFill>
              </a:defRPr>
            </a:lvl1pPr>
          </a:lstStyle>
          <a:p>
            <a:r>
              <a:rPr sz="2109" dirty="0">
                <a:solidFill>
                  <a:srgbClr val="C00000"/>
                </a:solidFill>
                <a:latin typeface="Arial Rounded MT Bold" panose="020F0704030504030204" pitchFamily="34" charset="77"/>
              </a:rPr>
              <a:t>3</a:t>
            </a:r>
          </a:p>
        </p:txBody>
      </p:sp>
      <p:sp>
        <p:nvSpPr>
          <p:cNvPr id="289" name="Rectángulo 10"/>
          <p:cNvSpPr txBox="1"/>
          <p:nvPr/>
        </p:nvSpPr>
        <p:spPr>
          <a:xfrm>
            <a:off x="8646877" y="2690395"/>
            <a:ext cx="1339289"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a:defRPr sz="2400">
                <a:solidFill>
                  <a:schemeClr val="accent4"/>
                </a:solidFill>
                <a:latin typeface="Arial"/>
                <a:ea typeface="Arial"/>
                <a:cs typeface="Arial"/>
                <a:sym typeface="Arial"/>
              </a:defRPr>
            </a:lvl1pPr>
          </a:lstStyle>
          <a:p>
            <a:r>
              <a:rPr sz="1687" dirty="0">
                <a:latin typeface="Arial Rounded MT Bold" panose="020F0704030504030204" pitchFamily="34" charset="77"/>
              </a:rPr>
              <a:t>Meta a 2017</a:t>
            </a:r>
          </a:p>
        </p:txBody>
      </p:sp>
      <p:grpSp>
        <p:nvGrpSpPr>
          <p:cNvPr id="292" name="CuadroTexto 43"/>
          <p:cNvGrpSpPr/>
          <p:nvPr/>
        </p:nvGrpSpPr>
        <p:grpSpPr>
          <a:xfrm>
            <a:off x="6938570" y="5617984"/>
            <a:ext cx="3996875" cy="1292912"/>
            <a:chOff x="-1" y="-1"/>
            <a:chExt cx="5684442" cy="1838807"/>
          </a:xfrm>
        </p:grpSpPr>
        <p:sp>
          <p:nvSpPr>
            <p:cNvPr id="291" name="CuadroTexto 43"/>
            <p:cNvSpPr txBox="1"/>
            <p:nvPr/>
          </p:nvSpPr>
          <p:spPr>
            <a:xfrm>
              <a:off x="38100" y="375665"/>
              <a:ext cx="5608241" cy="1087477"/>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p>
              <a:pPr lvl="1" algn="just">
                <a:defRPr sz="1600"/>
              </a:pPr>
              <a:r>
                <a:rPr sz="1125">
                  <a:latin typeface="Arial Rounded MT Bold" panose="020F0704030504030204" pitchFamily="34" charset="77"/>
                </a:rPr>
                <a:t>Estas son las escalas mínimas pero de acuerdo con las necesidades del país, el plan contempla generar cartografía a otras escalas como 1:5.000 y 1:10.000 para zonas específicas.</a:t>
              </a:r>
            </a:p>
          </p:txBody>
        </p:sp>
        <p:pic>
          <p:nvPicPr>
            <p:cNvPr id="290" name="CuadroTexto 43" descr="CuadroTexto 43"/>
            <p:cNvPicPr>
              <a:picLocks/>
            </p:cNvPicPr>
            <p:nvPr/>
          </p:nvPicPr>
          <p:blipFill>
            <a:blip r:embed="rId4"/>
            <a:stretch>
              <a:fillRect/>
            </a:stretch>
          </p:blipFill>
          <p:spPr>
            <a:xfrm>
              <a:off x="-1" y="-1"/>
              <a:ext cx="5684442" cy="1838807"/>
            </a:xfrm>
            <a:prstGeom prst="rect">
              <a:avLst/>
            </a:prstGeom>
            <a:effectLst/>
          </p:spPr>
        </p:pic>
      </p:grpSp>
      <p:sp>
        <p:nvSpPr>
          <p:cNvPr id="22" name="Panorama actual del Catastro nacional">
            <a:extLst>
              <a:ext uri="{FF2B5EF4-FFF2-40B4-BE49-F238E27FC236}">
                <a16:creationId xmlns:a16="http://schemas.microsoft.com/office/drawing/2014/main" id="{225E5D68-A2EC-8E46-BAC4-9835FF92241E}"/>
              </a:ext>
            </a:extLst>
          </p:cNvPr>
          <p:cNvSpPr txBox="1">
            <a:spLocks/>
          </p:cNvSpPr>
          <p:nvPr/>
        </p:nvSpPr>
        <p:spPr>
          <a:xfrm>
            <a:off x="942975" y="-421"/>
            <a:ext cx="11101387"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r>
              <a:rPr lang="es-CO" sz="4400" b="1" dirty="0">
                <a:solidFill>
                  <a:schemeClr val="accent5">
                    <a:lumMod val="75000"/>
                  </a:schemeClr>
                </a:solidFill>
              </a:rPr>
              <a:t>Diagnóstico de la dimensión física</a:t>
            </a:r>
          </a:p>
        </p:txBody>
      </p:sp>
    </p:spTree>
    <p:extLst>
      <p:ext uri="{BB962C8B-B14F-4D97-AF65-F5344CB8AC3E}">
        <p14:creationId xmlns:p14="http://schemas.microsoft.com/office/powerpoint/2010/main" val="400849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4228E7-B284-0848-8D71-045A0EC4BE71}"/>
              </a:ext>
            </a:extLst>
          </p:cNvPr>
          <p:cNvSpPr>
            <a:spLocks noGrp="1"/>
          </p:cNvSpPr>
          <p:nvPr>
            <p:ph type="title"/>
          </p:nvPr>
        </p:nvSpPr>
        <p:spPr>
          <a:xfrm>
            <a:off x="838200" y="88399"/>
            <a:ext cx="10515600" cy="657559"/>
          </a:xfrm>
        </p:spPr>
        <p:txBody>
          <a:bodyPr anchor="t"/>
          <a:lstStyle/>
          <a:p>
            <a:pPr algn="ctr"/>
            <a:r>
              <a:rPr lang="es-CO" dirty="0">
                <a:solidFill>
                  <a:schemeClr val="accent1">
                    <a:lumMod val="75000"/>
                  </a:schemeClr>
                </a:solidFill>
                <a:cs typeface="Arial"/>
              </a:rPr>
              <a:t>AGENDA</a:t>
            </a:r>
            <a:endParaRPr lang="es-CO" dirty="0">
              <a:solidFill>
                <a:schemeClr val="accent1">
                  <a:lumMod val="75000"/>
                </a:schemeClr>
              </a:solidFill>
            </a:endParaRPr>
          </a:p>
        </p:txBody>
      </p:sp>
      <p:sp>
        <p:nvSpPr>
          <p:cNvPr id="3" name="Marcador de contenido 2">
            <a:extLst>
              <a:ext uri="{FF2B5EF4-FFF2-40B4-BE49-F238E27FC236}">
                <a16:creationId xmlns:a16="http://schemas.microsoft.com/office/drawing/2014/main" id="{A0347648-4BD3-AF4F-8992-E9FFFBCC102A}"/>
              </a:ext>
            </a:extLst>
          </p:cNvPr>
          <p:cNvSpPr>
            <a:spLocks noGrp="1"/>
          </p:cNvSpPr>
          <p:nvPr>
            <p:ph idx="1"/>
          </p:nvPr>
        </p:nvSpPr>
        <p:spPr>
          <a:xfrm>
            <a:off x="838200" y="1859885"/>
            <a:ext cx="10515600" cy="3972927"/>
          </a:xfrm>
        </p:spPr>
        <p:txBody>
          <a:bodyPr anchor="t"/>
          <a:lstStyle/>
          <a:p>
            <a:pPr algn="just"/>
            <a:r>
              <a:rPr lang="es-CO" b="1" dirty="0">
                <a:cs typeface="Arial"/>
              </a:rPr>
              <a:t>EL CATASTRO ACTUAL EN COLOMBIA</a:t>
            </a:r>
          </a:p>
          <a:p>
            <a:pPr algn="just"/>
            <a:endParaRPr lang="es-CO" b="1" dirty="0">
              <a:cs typeface="Arial"/>
            </a:endParaRPr>
          </a:p>
          <a:p>
            <a:pPr algn="just"/>
            <a:r>
              <a:rPr lang="es-CO" b="1" dirty="0">
                <a:cs typeface="Arial"/>
              </a:rPr>
              <a:t>PROYECTO CATASTRO MULTIPROPÓSITO. CONPES 3859</a:t>
            </a:r>
          </a:p>
          <a:p>
            <a:pPr algn="just"/>
            <a:endParaRPr lang="es-CO" b="1" dirty="0">
              <a:cs typeface="Arial"/>
            </a:endParaRPr>
          </a:p>
          <a:p>
            <a:pPr algn="just"/>
            <a:r>
              <a:rPr lang="es-CO" b="1" dirty="0">
                <a:cs typeface="Arial"/>
              </a:rPr>
              <a:t>NUEVO DOCUMENTO CONPES 3958</a:t>
            </a:r>
          </a:p>
          <a:p>
            <a:pPr algn="just"/>
            <a:endParaRPr lang="es-CO" b="1" dirty="0">
              <a:cs typeface="Arial"/>
            </a:endParaRPr>
          </a:p>
          <a:p>
            <a:pPr algn="just"/>
            <a:r>
              <a:rPr lang="es-CO" b="1" dirty="0">
                <a:cs typeface="Arial"/>
              </a:rPr>
              <a:t>EL CATASTRO DESDE EL PLAN DE DESARROLLO NACIONAL 2018 - 2022</a:t>
            </a:r>
          </a:p>
          <a:p>
            <a:pPr marL="0" indent="0" algn="just">
              <a:buNone/>
            </a:pPr>
            <a:endParaRPr lang="es-CO" dirty="0">
              <a:cs typeface="Arial"/>
            </a:endParaRPr>
          </a:p>
          <a:p>
            <a:pPr algn="just"/>
            <a:endParaRPr lang="es-CO" dirty="0">
              <a:cs typeface="Arial"/>
            </a:endParaRPr>
          </a:p>
          <a:p>
            <a:pPr algn="just"/>
            <a:endParaRPr lang="es-CO" dirty="0">
              <a:cs typeface="Arial"/>
            </a:endParaRPr>
          </a:p>
          <a:p>
            <a:pPr algn="just"/>
            <a:endParaRPr lang="es-CO" dirty="0">
              <a:cs typeface="Arial"/>
            </a:endParaRPr>
          </a:p>
          <a:p>
            <a:pPr marL="0" indent="0">
              <a:buNone/>
            </a:pPr>
            <a:endParaRPr lang="es-CO" dirty="0">
              <a:cs typeface="Arial"/>
            </a:endParaRPr>
          </a:p>
          <a:p>
            <a:endParaRPr lang="es-CO" dirty="0">
              <a:cs typeface="Arial"/>
            </a:endParaRPr>
          </a:p>
          <a:p>
            <a:endParaRPr lang="es-CO" dirty="0">
              <a:cs typeface="Arial"/>
            </a:endParaRPr>
          </a:p>
        </p:txBody>
      </p:sp>
    </p:spTree>
    <p:extLst>
      <p:ext uri="{BB962C8B-B14F-4D97-AF65-F5344CB8AC3E}">
        <p14:creationId xmlns:p14="http://schemas.microsoft.com/office/powerpoint/2010/main" val="1810806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Diagnóstico de la dimensión económica"/>
          <p:cNvSpPr txBox="1">
            <a:spLocks noGrp="1"/>
          </p:cNvSpPr>
          <p:nvPr>
            <p:ph type="title" idx="4294967295"/>
          </p:nvPr>
        </p:nvSpPr>
        <p:spPr>
          <a:xfrm>
            <a:off x="1270000" y="203200"/>
            <a:ext cx="10464800" cy="254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1pPr>
            <a:lvl2pPr marL="0" marR="0" indent="228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2pPr>
            <a:lvl3pPr marL="0" marR="0" indent="457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3pPr>
            <a:lvl4pPr marL="0" marR="0" indent="685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4pPr>
            <a:lvl5pPr marL="0" marR="0" indent="9144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5pPr>
            <a:lvl6pPr marL="0" marR="0" indent="11430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6pPr>
            <a:lvl7pPr marL="0" marR="0" indent="1371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7pPr>
            <a:lvl8pPr marL="0" marR="0" indent="1600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8pPr>
            <a:lvl9pPr marL="0" marR="0" indent="1828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9pPr>
          </a:lstStyle>
          <a:p>
            <a:r>
              <a:rPr lang="es-CO"/>
              <a:t>Texto del título</a:t>
            </a:r>
            <a:endParaRPr>
              <a:latin typeface="Arial Rounded MT Bold" panose="020F0704030504030204" pitchFamily="34" charset="77"/>
            </a:endParaRPr>
          </a:p>
        </p:txBody>
      </p:sp>
      <p:grpSp>
        <p:nvGrpSpPr>
          <p:cNvPr id="297" name="CuadroTexto 4"/>
          <p:cNvGrpSpPr/>
          <p:nvPr/>
        </p:nvGrpSpPr>
        <p:grpSpPr>
          <a:xfrm>
            <a:off x="589863" y="1050508"/>
            <a:ext cx="10784024" cy="570477"/>
            <a:chOff x="38100" y="-29021"/>
            <a:chExt cx="12728111" cy="1362484"/>
          </a:xfrm>
        </p:grpSpPr>
        <p:sp>
          <p:nvSpPr>
            <p:cNvPr id="296" name="CuadroTexto 4"/>
            <p:cNvSpPr txBox="1"/>
            <p:nvPr/>
          </p:nvSpPr>
          <p:spPr>
            <a:xfrm>
              <a:off x="38100" y="38098"/>
              <a:ext cx="12605820" cy="940579"/>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p>
              <a:pPr marL="736673" lvl="1" indent="-334851" defTabSz="914367">
                <a:buClr>
                  <a:schemeClr val="accent1"/>
                </a:buClr>
                <a:buSzPct val="100000"/>
                <a:buChar char="✓"/>
                <a:defRPr sz="3000"/>
              </a:pPr>
              <a:r>
                <a:rPr sz="2109" dirty="0">
                  <a:solidFill>
                    <a:srgbClr val="C00000"/>
                  </a:solidFill>
                  <a:latin typeface="Arial Rounded MT Bold" panose="020F0704030504030204" pitchFamily="34" charset="77"/>
                </a:rPr>
                <a:t>Los </a:t>
              </a:r>
              <a:r>
                <a:rPr sz="2109" dirty="0" err="1">
                  <a:solidFill>
                    <a:srgbClr val="C00000"/>
                  </a:solidFill>
                  <a:latin typeface="Arial Rounded MT Bold" panose="020F0704030504030204" pitchFamily="34" charset="77"/>
                </a:rPr>
                <a:t>avalúos</a:t>
              </a:r>
              <a:r>
                <a:rPr sz="2109" dirty="0">
                  <a:solidFill>
                    <a:srgbClr val="C00000"/>
                  </a:solidFill>
                  <a:latin typeface="Arial Rounded MT Bold" panose="020F0704030504030204" pitchFamily="34" charset="77"/>
                </a:rPr>
                <a:t> </a:t>
              </a:r>
              <a:r>
                <a:rPr sz="2109" dirty="0" err="1">
                  <a:solidFill>
                    <a:srgbClr val="C00000"/>
                  </a:solidFill>
                  <a:latin typeface="Arial Rounded MT Bold" panose="020F0704030504030204" pitchFamily="34" charset="77"/>
                </a:rPr>
                <a:t>catastrales</a:t>
              </a:r>
              <a:r>
                <a:rPr sz="2109" dirty="0">
                  <a:solidFill>
                    <a:srgbClr val="C00000"/>
                  </a:solidFill>
                  <a:latin typeface="Arial Rounded MT Bold" panose="020F0704030504030204" pitchFamily="34" charset="77"/>
                </a:rPr>
                <a:t> no </a:t>
              </a:r>
              <a:r>
                <a:rPr sz="2109" dirty="0" err="1">
                  <a:solidFill>
                    <a:srgbClr val="C00000"/>
                  </a:solidFill>
                  <a:latin typeface="Arial Rounded MT Bold" panose="020F0704030504030204" pitchFamily="34" charset="77"/>
                </a:rPr>
                <a:t>reflejan</a:t>
              </a:r>
              <a:r>
                <a:rPr sz="2109" dirty="0">
                  <a:solidFill>
                    <a:srgbClr val="C00000"/>
                  </a:solidFill>
                  <a:latin typeface="Arial Rounded MT Bold" panose="020F0704030504030204" pitchFamily="34" charset="77"/>
                </a:rPr>
                <a:t> la </a:t>
              </a:r>
              <a:r>
                <a:rPr sz="2109" dirty="0" err="1">
                  <a:solidFill>
                    <a:srgbClr val="C00000"/>
                  </a:solidFill>
                  <a:latin typeface="Arial Rounded MT Bold" panose="020F0704030504030204" pitchFamily="34" charset="77"/>
                </a:rPr>
                <a:t>condición</a:t>
              </a:r>
              <a:r>
                <a:rPr sz="2109" dirty="0">
                  <a:solidFill>
                    <a:srgbClr val="C00000"/>
                  </a:solidFill>
                  <a:latin typeface="Arial Rounded MT Bold" panose="020F0704030504030204" pitchFamily="34" charset="77"/>
                </a:rPr>
                <a:t> </a:t>
              </a:r>
              <a:r>
                <a:rPr sz="2109" dirty="0" err="1">
                  <a:solidFill>
                    <a:srgbClr val="C00000"/>
                  </a:solidFill>
                  <a:latin typeface="Arial Rounded MT Bold" panose="020F0704030504030204" pitchFamily="34" charset="77"/>
                </a:rPr>
                <a:t>económica</a:t>
              </a:r>
              <a:r>
                <a:rPr sz="2109" dirty="0">
                  <a:solidFill>
                    <a:srgbClr val="C00000"/>
                  </a:solidFill>
                  <a:latin typeface="Arial Rounded MT Bold" panose="020F0704030504030204" pitchFamily="34" charset="77"/>
                </a:rPr>
                <a:t> de los </a:t>
              </a:r>
              <a:r>
                <a:rPr sz="2109" dirty="0" err="1">
                  <a:solidFill>
                    <a:srgbClr val="C00000"/>
                  </a:solidFill>
                  <a:latin typeface="Arial Rounded MT Bold" panose="020F0704030504030204" pitchFamily="34" charset="77"/>
                </a:rPr>
                <a:t>predios</a:t>
              </a:r>
              <a:endParaRPr sz="2109" dirty="0">
                <a:solidFill>
                  <a:srgbClr val="C00000"/>
                </a:solidFill>
                <a:latin typeface="Arial Rounded MT Bold" panose="020F0704030504030204" pitchFamily="34" charset="77"/>
              </a:endParaRPr>
            </a:p>
          </p:txBody>
        </p:sp>
        <p:pic>
          <p:nvPicPr>
            <p:cNvPr id="295" name="CuadroTexto 4" descr="CuadroTexto 4"/>
            <p:cNvPicPr>
              <a:picLocks/>
            </p:cNvPicPr>
            <p:nvPr/>
          </p:nvPicPr>
          <p:blipFill>
            <a:blip r:embed="rId2"/>
            <a:stretch>
              <a:fillRect/>
            </a:stretch>
          </p:blipFill>
          <p:spPr>
            <a:xfrm>
              <a:off x="84190" y="-29021"/>
              <a:ext cx="12682021" cy="1362484"/>
            </a:xfrm>
            <a:prstGeom prst="rect">
              <a:avLst/>
            </a:prstGeom>
            <a:effectLst/>
          </p:spPr>
        </p:pic>
      </p:grpSp>
      <p:grpSp>
        <p:nvGrpSpPr>
          <p:cNvPr id="305" name="Grupo"/>
          <p:cNvGrpSpPr/>
          <p:nvPr/>
        </p:nvGrpSpPr>
        <p:grpSpPr>
          <a:xfrm>
            <a:off x="472287" y="2179970"/>
            <a:ext cx="4916165" cy="3577253"/>
            <a:chOff x="172041" y="0"/>
            <a:chExt cx="5474845" cy="5087647"/>
          </a:xfrm>
        </p:grpSpPr>
        <p:sp>
          <p:nvSpPr>
            <p:cNvPr id="298" name="CuadroTexto 13"/>
            <p:cNvSpPr txBox="1"/>
            <p:nvPr/>
          </p:nvSpPr>
          <p:spPr>
            <a:xfrm>
              <a:off x="745800" y="4207408"/>
              <a:ext cx="4901086" cy="8802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spAutoFit/>
            </a:bodyPr>
            <a:lstStyle>
              <a:lvl1pPr algn="l" defTabSz="914400">
                <a:defRPr sz="2000"/>
              </a:lvl1pPr>
            </a:lstStyle>
            <a:p>
              <a:pPr algn="just"/>
              <a:r>
                <a:rPr sz="1800" dirty="0" err="1">
                  <a:latin typeface="Arial Rounded MT Bold" panose="020F0704030504030204" pitchFamily="34" charset="77"/>
                </a:rPr>
                <a:t>Desactualización</a:t>
              </a:r>
              <a:r>
                <a:rPr sz="1800" dirty="0">
                  <a:latin typeface="Arial Rounded MT Bold" panose="020F0704030504030204" pitchFamily="34" charset="77"/>
                </a:rPr>
                <a:t> </a:t>
              </a:r>
              <a:r>
                <a:rPr sz="1800" dirty="0" err="1">
                  <a:latin typeface="Arial Rounded MT Bold" panose="020F0704030504030204" pitchFamily="34" charset="77"/>
                </a:rPr>
                <a:t>metodológica</a:t>
              </a:r>
              <a:r>
                <a:rPr sz="1800" dirty="0">
                  <a:latin typeface="Arial Rounded MT Bold" panose="020F0704030504030204" pitchFamily="34" charset="77"/>
                </a:rPr>
                <a:t> de </a:t>
              </a:r>
              <a:r>
                <a:rPr sz="1800" dirty="0" err="1">
                  <a:latin typeface="Arial Rounded MT Bold" panose="020F0704030504030204" pitchFamily="34" charset="77"/>
                </a:rPr>
                <a:t>valoración</a:t>
              </a:r>
              <a:r>
                <a:rPr sz="1800" dirty="0">
                  <a:latin typeface="Arial Rounded MT Bold" panose="020F0704030504030204" pitchFamily="34" charset="77"/>
                </a:rPr>
                <a:t> </a:t>
              </a:r>
              <a:r>
                <a:rPr sz="1800" dirty="0" err="1">
                  <a:latin typeface="Arial Rounded MT Bold" panose="020F0704030504030204" pitchFamily="34" charset="77"/>
                </a:rPr>
                <a:t>urbana</a:t>
              </a:r>
              <a:r>
                <a:rPr sz="1800" dirty="0">
                  <a:latin typeface="Arial Rounded MT Bold" panose="020F0704030504030204" pitchFamily="34" charset="77"/>
                </a:rPr>
                <a:t> y rural.</a:t>
              </a:r>
            </a:p>
          </p:txBody>
        </p:sp>
        <p:sp>
          <p:nvSpPr>
            <p:cNvPr id="299" name="CuadroTexto 9"/>
            <p:cNvSpPr txBox="1"/>
            <p:nvPr/>
          </p:nvSpPr>
          <p:spPr>
            <a:xfrm>
              <a:off x="661349" y="767358"/>
              <a:ext cx="4901086" cy="166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spAutoFit/>
            </a:bodyPr>
            <a:lstStyle>
              <a:lvl1pPr algn="l" defTabSz="914400">
                <a:defRPr sz="2000"/>
              </a:lvl1pPr>
            </a:lstStyle>
            <a:p>
              <a:pPr algn="just"/>
              <a:r>
                <a:rPr sz="1800" dirty="0" err="1">
                  <a:latin typeface="Arial Rounded MT Bold" panose="020F0704030504030204" pitchFamily="34" charset="77"/>
                </a:rPr>
                <a:t>Amplias</a:t>
              </a:r>
              <a:r>
                <a:rPr sz="1800" dirty="0">
                  <a:latin typeface="Arial Rounded MT Bold" panose="020F0704030504030204" pitchFamily="34" charset="77"/>
                </a:rPr>
                <a:t> </a:t>
              </a:r>
              <a:r>
                <a:rPr sz="1800" dirty="0" err="1">
                  <a:latin typeface="Arial Rounded MT Bold" panose="020F0704030504030204" pitchFamily="34" charset="77"/>
                </a:rPr>
                <a:t>brechas</a:t>
              </a:r>
              <a:r>
                <a:rPr sz="1800" dirty="0">
                  <a:latin typeface="Arial Rounded MT Bold" panose="020F0704030504030204" pitchFamily="34" charset="77"/>
                </a:rPr>
                <a:t> entre </a:t>
              </a:r>
              <a:r>
                <a:rPr sz="1800" dirty="0" err="1">
                  <a:latin typeface="Arial Rounded MT Bold" panose="020F0704030504030204" pitchFamily="34" charset="77"/>
                </a:rPr>
                <a:t>avalúos</a:t>
              </a:r>
              <a:r>
                <a:rPr sz="1800" dirty="0">
                  <a:latin typeface="Arial Rounded MT Bold" panose="020F0704030504030204" pitchFamily="34" charset="77"/>
                </a:rPr>
                <a:t> </a:t>
              </a:r>
              <a:r>
                <a:rPr sz="1800" dirty="0" err="1">
                  <a:latin typeface="Arial Rounded MT Bold" panose="020F0704030504030204" pitchFamily="34" charset="77"/>
                </a:rPr>
                <a:t>comerciales</a:t>
              </a:r>
              <a:r>
                <a:rPr sz="1800" dirty="0">
                  <a:latin typeface="Arial Rounded MT Bold" panose="020F0704030504030204" pitchFamily="34" charset="77"/>
                </a:rPr>
                <a:t> y </a:t>
              </a:r>
              <a:r>
                <a:rPr sz="1800" dirty="0" err="1">
                  <a:latin typeface="Arial Rounded MT Bold" panose="020F0704030504030204" pitchFamily="34" charset="77"/>
                </a:rPr>
                <a:t>catastrales</a:t>
              </a:r>
              <a:r>
                <a:rPr sz="1800" dirty="0">
                  <a:latin typeface="Arial Rounded MT Bold" panose="020F0704030504030204" pitchFamily="34" charset="77"/>
                </a:rPr>
                <a:t> (hoy </a:t>
              </a:r>
              <a:r>
                <a:rPr sz="1800" dirty="0" err="1">
                  <a:latin typeface="Arial Rounded MT Bold" panose="020F0704030504030204" pitchFamily="34" charset="77"/>
                </a:rPr>
                <a:t>avalúo</a:t>
              </a:r>
              <a:r>
                <a:rPr sz="1800" dirty="0">
                  <a:latin typeface="Arial Rounded MT Bold" panose="020F0704030504030204" pitchFamily="34" charset="77"/>
                </a:rPr>
                <a:t> </a:t>
              </a:r>
              <a:r>
                <a:rPr sz="1800" dirty="0" err="1">
                  <a:latin typeface="Arial Rounded MT Bold" panose="020F0704030504030204" pitchFamily="34" charset="77"/>
                </a:rPr>
                <a:t>catastral</a:t>
              </a:r>
              <a:r>
                <a:rPr sz="1800" dirty="0">
                  <a:latin typeface="Arial Rounded MT Bold" panose="020F0704030504030204" pitchFamily="34" charset="77"/>
                </a:rPr>
                <a:t> </a:t>
              </a:r>
              <a:r>
                <a:rPr sz="1800" dirty="0" err="1">
                  <a:latin typeface="Arial Rounded MT Bold" panose="020F0704030504030204" pitchFamily="34" charset="77"/>
                </a:rPr>
                <a:t>promedio</a:t>
              </a:r>
              <a:r>
                <a:rPr sz="1800" dirty="0">
                  <a:latin typeface="Arial Rounded MT Bold" panose="020F0704030504030204" pitchFamily="34" charset="77"/>
                </a:rPr>
                <a:t> 40% del valor </a:t>
              </a:r>
              <a:r>
                <a:rPr sz="1800" dirty="0" err="1">
                  <a:latin typeface="Arial Rounded MT Bold" panose="020F0704030504030204" pitchFamily="34" charset="77"/>
                </a:rPr>
                <a:t>comercial</a:t>
              </a:r>
              <a:r>
                <a:rPr sz="1800" dirty="0">
                  <a:latin typeface="Arial Rounded MT Bold" panose="020F0704030504030204" pitchFamily="34" charset="77"/>
                </a:rPr>
                <a:t>). </a:t>
              </a:r>
            </a:p>
          </p:txBody>
        </p:sp>
        <p:sp>
          <p:nvSpPr>
            <p:cNvPr id="300" name="CuadroTexto 12"/>
            <p:cNvSpPr txBox="1"/>
            <p:nvPr/>
          </p:nvSpPr>
          <p:spPr>
            <a:xfrm>
              <a:off x="727784" y="2665733"/>
              <a:ext cx="4834652" cy="12741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spAutoFit/>
            </a:bodyPr>
            <a:lstStyle>
              <a:lvl1pPr algn="l" defTabSz="914400">
                <a:defRPr sz="2000"/>
              </a:lvl1pPr>
            </a:lstStyle>
            <a:p>
              <a:pPr algn="just"/>
              <a:r>
                <a:rPr sz="1800" dirty="0">
                  <a:latin typeface="Arial Rounded MT Bold" panose="020F0704030504030204" pitchFamily="34" charset="77"/>
                </a:rPr>
                <a:t>Falta </a:t>
              </a:r>
              <a:r>
                <a:rPr sz="1800" dirty="0" err="1">
                  <a:latin typeface="Arial Rounded MT Bold" panose="020F0704030504030204" pitchFamily="34" charset="77"/>
                </a:rPr>
                <a:t>información</a:t>
              </a:r>
              <a:r>
                <a:rPr sz="1800" dirty="0">
                  <a:latin typeface="Arial Rounded MT Bold" panose="020F0704030504030204" pitchFamily="34" charset="77"/>
                </a:rPr>
                <a:t> </a:t>
              </a:r>
              <a:r>
                <a:rPr sz="1800" dirty="0" err="1">
                  <a:latin typeface="Arial Rounded MT Bold" panose="020F0704030504030204" pitchFamily="34" charset="77"/>
                </a:rPr>
                <a:t>mercado</a:t>
              </a:r>
              <a:r>
                <a:rPr sz="1800" dirty="0">
                  <a:latin typeface="Arial Rounded MT Bold" panose="020F0704030504030204" pitchFamily="34" charset="77"/>
                </a:rPr>
                <a:t> </a:t>
              </a:r>
              <a:r>
                <a:rPr sz="1800" dirty="0" err="1">
                  <a:latin typeface="Arial Rounded MT Bold" panose="020F0704030504030204" pitchFamily="34" charset="77"/>
                </a:rPr>
                <a:t>inmobiliario</a:t>
              </a:r>
              <a:r>
                <a:rPr sz="1800" dirty="0">
                  <a:latin typeface="Arial Rounded MT Bold" panose="020F0704030504030204" pitchFamily="34" charset="77"/>
                </a:rPr>
                <a:t> y </a:t>
              </a:r>
              <a:r>
                <a:rPr sz="1800" dirty="0" err="1">
                  <a:latin typeface="Arial Rounded MT Bold" panose="020F0704030504030204" pitchFamily="34" charset="77"/>
                </a:rPr>
                <a:t>transaccional</a:t>
              </a:r>
              <a:r>
                <a:rPr sz="1800" dirty="0">
                  <a:latin typeface="Arial Rounded MT Bold" panose="020F0704030504030204" pitchFamily="34" charset="77"/>
                </a:rPr>
                <a:t> rural y </a:t>
              </a:r>
              <a:r>
                <a:rPr sz="1800" dirty="0" err="1">
                  <a:latin typeface="Arial Rounded MT Bold" panose="020F0704030504030204" pitchFamily="34" charset="77"/>
                </a:rPr>
                <a:t>urbano</a:t>
              </a:r>
              <a:r>
                <a:rPr sz="1800" dirty="0">
                  <a:latin typeface="Arial Rounded MT Bold" panose="020F0704030504030204" pitchFamily="34" charset="77"/>
                </a:rPr>
                <a:t> (</a:t>
              </a:r>
              <a:r>
                <a:rPr sz="1800" dirty="0" err="1">
                  <a:latin typeface="Arial Rounded MT Bold" panose="020F0704030504030204" pitchFamily="34" charset="77"/>
                </a:rPr>
                <a:t>rentas</a:t>
              </a:r>
              <a:r>
                <a:rPr sz="1800" dirty="0">
                  <a:latin typeface="Arial Rounded MT Bold" panose="020F0704030504030204" pitchFamily="34" charset="77"/>
                </a:rPr>
                <a:t>, </a:t>
              </a:r>
              <a:r>
                <a:rPr sz="1800" dirty="0" err="1">
                  <a:latin typeface="Arial Rounded MT Bold" panose="020F0704030504030204" pitchFamily="34" charset="77"/>
                </a:rPr>
                <a:t>producción</a:t>
              </a:r>
              <a:r>
                <a:rPr sz="1800" dirty="0">
                  <a:latin typeface="Arial Rounded MT Bold" panose="020F0704030504030204" pitchFamily="34" charset="77"/>
                </a:rPr>
                <a:t>).</a:t>
              </a:r>
            </a:p>
          </p:txBody>
        </p:sp>
        <p:sp>
          <p:nvSpPr>
            <p:cNvPr id="301" name="CuadroTexto 14"/>
            <p:cNvSpPr txBox="1"/>
            <p:nvPr/>
          </p:nvSpPr>
          <p:spPr>
            <a:xfrm>
              <a:off x="661349" y="0"/>
              <a:ext cx="4016841" cy="5539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spAutoFit/>
            </a:bodyPr>
            <a:lstStyle/>
            <a:p>
              <a:pPr lvl="1" defTabSz="642915">
                <a:defRPr sz="3000">
                  <a:solidFill>
                    <a:schemeClr val="accent5"/>
                  </a:solidFill>
                </a:defRPr>
              </a:pPr>
              <a:r>
                <a:rPr sz="2109" dirty="0">
                  <a:solidFill>
                    <a:srgbClr val="C00000"/>
                  </a:solidFill>
                  <a:latin typeface="Arial Rounded MT Bold" panose="020F0704030504030204" pitchFamily="34" charset="77"/>
                </a:rPr>
                <a:t>PROBLEMÁTICA</a:t>
              </a:r>
            </a:p>
          </p:txBody>
        </p:sp>
        <p:sp>
          <p:nvSpPr>
            <p:cNvPr id="302" name="Rectángulo 16"/>
            <p:cNvSpPr txBox="1"/>
            <p:nvPr/>
          </p:nvSpPr>
          <p:spPr>
            <a:xfrm>
              <a:off x="186199" y="1157073"/>
              <a:ext cx="486317" cy="5539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spAutoFit/>
            </a:bodyPr>
            <a:lstStyle>
              <a:lvl1pPr defTabSz="914400">
                <a:defRPr sz="3000">
                  <a:solidFill>
                    <a:schemeClr val="accent5"/>
                  </a:solidFill>
                </a:defRPr>
              </a:lvl1pPr>
            </a:lstStyle>
            <a:p>
              <a:r>
                <a:rPr sz="2109" dirty="0">
                  <a:solidFill>
                    <a:srgbClr val="C00000"/>
                  </a:solidFill>
                  <a:latin typeface="Arial Rounded MT Bold" panose="020F0704030504030204" pitchFamily="34" charset="77"/>
                </a:rPr>
                <a:t>1</a:t>
              </a:r>
            </a:p>
          </p:txBody>
        </p:sp>
        <p:sp>
          <p:nvSpPr>
            <p:cNvPr id="303" name="Rectángulo 17"/>
            <p:cNvSpPr txBox="1"/>
            <p:nvPr/>
          </p:nvSpPr>
          <p:spPr>
            <a:xfrm>
              <a:off x="172041" y="3001922"/>
              <a:ext cx="489308" cy="5539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spAutoFit/>
            </a:bodyPr>
            <a:lstStyle>
              <a:lvl1pPr defTabSz="914400">
                <a:defRPr sz="3000">
                  <a:solidFill>
                    <a:schemeClr val="accent5"/>
                  </a:solidFill>
                </a:defRPr>
              </a:lvl1pPr>
            </a:lstStyle>
            <a:p>
              <a:r>
                <a:rPr sz="2109" dirty="0">
                  <a:solidFill>
                    <a:srgbClr val="C00000"/>
                  </a:solidFill>
                  <a:latin typeface="Arial Rounded MT Bold" panose="020F0704030504030204" pitchFamily="34" charset="77"/>
                </a:rPr>
                <a:t>2</a:t>
              </a:r>
            </a:p>
          </p:txBody>
        </p:sp>
        <p:sp>
          <p:nvSpPr>
            <p:cNvPr id="304" name="Rectángulo 18"/>
            <p:cNvSpPr txBox="1"/>
            <p:nvPr/>
          </p:nvSpPr>
          <p:spPr>
            <a:xfrm>
              <a:off x="186199" y="4370553"/>
              <a:ext cx="634861" cy="5539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spAutoFit/>
            </a:bodyPr>
            <a:lstStyle>
              <a:lvl1pPr defTabSz="914400">
                <a:defRPr sz="3000">
                  <a:solidFill>
                    <a:schemeClr val="accent5"/>
                  </a:solidFill>
                </a:defRPr>
              </a:lvl1pPr>
            </a:lstStyle>
            <a:p>
              <a:r>
                <a:rPr sz="2109" dirty="0">
                  <a:solidFill>
                    <a:srgbClr val="C00000"/>
                  </a:solidFill>
                  <a:latin typeface="Arial Rounded MT Bold" panose="020F0704030504030204" pitchFamily="34" charset="77"/>
                </a:rPr>
                <a:t>3</a:t>
              </a:r>
            </a:p>
          </p:txBody>
        </p:sp>
      </p:grpSp>
      <p:grpSp>
        <p:nvGrpSpPr>
          <p:cNvPr id="308" name="Rectángulo 10"/>
          <p:cNvGrpSpPr/>
          <p:nvPr/>
        </p:nvGrpSpPr>
        <p:grpSpPr>
          <a:xfrm>
            <a:off x="5654569" y="2232695"/>
            <a:ext cx="5267431" cy="1309847"/>
            <a:chOff x="-1" y="-392056"/>
            <a:chExt cx="7491457" cy="1862889"/>
          </a:xfrm>
        </p:grpSpPr>
        <p:sp>
          <p:nvSpPr>
            <p:cNvPr id="307" name="Rectángulo 10"/>
            <p:cNvSpPr txBox="1"/>
            <p:nvPr/>
          </p:nvSpPr>
          <p:spPr>
            <a:xfrm>
              <a:off x="445553" y="-392056"/>
              <a:ext cx="7045903" cy="617601"/>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spAutoFit/>
            </a:bodyPr>
            <a:lstStyle>
              <a:lvl1pPr algn="just" defTabSz="914400">
                <a:defRPr sz="1400"/>
              </a:lvl1pPr>
            </a:lstStyle>
            <a:p>
              <a:pPr algn="ctr"/>
              <a:r>
                <a:rPr sz="1200" dirty="0" err="1">
                  <a:latin typeface="Arial Rounded MT Bold" panose="020F0704030504030204" pitchFamily="34" charset="77"/>
                </a:rPr>
                <a:t>Evolución</a:t>
              </a:r>
              <a:r>
                <a:rPr sz="1200" dirty="0">
                  <a:latin typeface="Arial Rounded MT Bold" panose="020F0704030504030204" pitchFamily="34" charset="77"/>
                </a:rPr>
                <a:t> de la </a:t>
              </a:r>
              <a:r>
                <a:rPr sz="1200" dirty="0" err="1">
                  <a:latin typeface="Arial Rounded MT Bold" panose="020F0704030504030204" pitchFamily="34" charset="77"/>
                </a:rPr>
                <a:t>recaudación</a:t>
              </a:r>
              <a:r>
                <a:rPr sz="1200" dirty="0">
                  <a:latin typeface="Arial Rounded MT Bold" panose="020F0704030504030204" pitchFamily="34" charset="77"/>
                </a:rPr>
                <a:t> del </a:t>
              </a:r>
              <a:r>
                <a:rPr sz="1200" dirty="0" err="1">
                  <a:latin typeface="Arial Rounded MT Bold" panose="020F0704030504030204" pitchFamily="34" charset="77"/>
                </a:rPr>
                <a:t>impuesto</a:t>
              </a:r>
              <a:r>
                <a:rPr sz="1200" dirty="0">
                  <a:latin typeface="Arial Rounded MT Bold" panose="020F0704030504030204" pitchFamily="34" charset="77"/>
                </a:rPr>
                <a:t> a la </a:t>
              </a:r>
              <a:r>
                <a:rPr sz="1200" dirty="0" err="1">
                  <a:latin typeface="Arial Rounded MT Bold" panose="020F0704030504030204" pitchFamily="34" charset="77"/>
                </a:rPr>
                <a:t>propiedad</a:t>
              </a:r>
              <a:r>
                <a:rPr sz="1200" dirty="0">
                  <a:latin typeface="Arial Rounded MT Bold" panose="020F0704030504030204" pitchFamily="34" charset="77"/>
                </a:rPr>
                <a:t> </a:t>
              </a:r>
              <a:r>
                <a:rPr sz="1200" dirty="0" err="1">
                  <a:latin typeface="Arial Rounded MT Bold" panose="020F0704030504030204" pitchFamily="34" charset="77"/>
                </a:rPr>
                <a:t>inmobiliaria</a:t>
              </a:r>
              <a:r>
                <a:rPr sz="1200" dirty="0">
                  <a:latin typeface="Arial Rounded MT Bold" panose="020F0704030504030204" pitchFamily="34" charset="77"/>
                </a:rPr>
                <a:t>: OCDE, AL y Colombia, </a:t>
              </a:r>
              <a:r>
                <a:rPr sz="1200" dirty="0" err="1">
                  <a:latin typeface="Arial Rounded MT Bold" panose="020F0704030504030204" pitchFamily="34" charset="77"/>
                </a:rPr>
                <a:t>porcentaje</a:t>
              </a:r>
              <a:r>
                <a:rPr sz="1200" dirty="0">
                  <a:latin typeface="Arial Rounded MT Bold" panose="020F0704030504030204" pitchFamily="34" charset="77"/>
                </a:rPr>
                <a:t> del PIB, 1990-2010</a:t>
              </a:r>
            </a:p>
          </p:txBody>
        </p:sp>
        <p:pic>
          <p:nvPicPr>
            <p:cNvPr id="306" name="Rectángulo 10" descr="Rectángulo 10"/>
            <p:cNvPicPr>
              <a:picLocks/>
            </p:cNvPicPr>
            <p:nvPr/>
          </p:nvPicPr>
          <p:blipFill>
            <a:blip r:embed="rId3"/>
            <a:stretch>
              <a:fillRect/>
            </a:stretch>
          </p:blipFill>
          <p:spPr>
            <a:xfrm>
              <a:off x="-1" y="670550"/>
              <a:ext cx="7122103" cy="800283"/>
            </a:xfrm>
            <a:prstGeom prst="rect">
              <a:avLst/>
            </a:prstGeom>
            <a:effectLst/>
          </p:spPr>
        </p:pic>
      </p:grpSp>
      <p:sp>
        <p:nvSpPr>
          <p:cNvPr id="309" name="Rectángulo 13"/>
          <p:cNvSpPr txBox="1"/>
          <p:nvPr/>
        </p:nvSpPr>
        <p:spPr>
          <a:xfrm>
            <a:off x="6781406" y="6407678"/>
            <a:ext cx="3774684" cy="416845"/>
          </a:xfrm>
          <a:prstGeom prst="rect">
            <a:avLst/>
          </a:prstGeom>
          <a:ln w="127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r" defTabSz="914400">
              <a:spcBef>
                <a:spcPts val="800"/>
              </a:spcBef>
              <a:defRPr sz="1000"/>
            </a:lvl1pPr>
          </a:lstStyle>
          <a:p>
            <a:r>
              <a:rPr sz="703">
                <a:latin typeface="Arial Rounded MT Bold" panose="020F0704030504030204" pitchFamily="34" charset="77"/>
              </a:rPr>
              <a:t>Fuente: 2014. Bonet, et al., El potencial oculto. Factores determinantes y oportunidades del impuesto a la propiedad inmobiliaria en América Latina. BID. Cálculos desagregados para Colombia por DNP.</a:t>
            </a:r>
          </a:p>
        </p:txBody>
      </p:sp>
      <p:grpSp>
        <p:nvGrpSpPr>
          <p:cNvPr id="334" name="Grupo"/>
          <p:cNvGrpSpPr/>
          <p:nvPr/>
        </p:nvGrpSpPr>
        <p:grpSpPr>
          <a:xfrm>
            <a:off x="6182172" y="3001504"/>
            <a:ext cx="4480127" cy="890930"/>
            <a:chOff x="270342" y="0"/>
            <a:chExt cx="6371734" cy="1267098"/>
          </a:xfrm>
        </p:grpSpPr>
        <p:sp>
          <p:nvSpPr>
            <p:cNvPr id="310" name="Rectángulo 40"/>
            <p:cNvSpPr/>
            <p:nvPr/>
          </p:nvSpPr>
          <p:spPr>
            <a:xfrm rot="16200000">
              <a:off x="3305322" y="-2367546"/>
              <a:ext cx="297796" cy="6340300"/>
            </a:xfrm>
            <a:prstGeom prst="rect">
              <a:avLst/>
            </a:prstGeom>
            <a:solidFill>
              <a:srgbClr val="A6A6A6">
                <a:alpha val="60000"/>
              </a:srgbClr>
            </a:solidFill>
            <a:ln w="12700" cap="flat">
              <a:noFill/>
              <a:miter lim="400000"/>
            </a:ln>
            <a:effectLst/>
          </p:spPr>
          <p:txBody>
            <a:bodyPr wrap="square" lIns="32146" tIns="32146" rIns="32146" bIns="32146" numCol="1" anchor="ctr">
              <a:noAutofit/>
            </a:bodyPr>
            <a:lstStyle/>
            <a:p>
              <a:pPr defTabSz="642915">
                <a:defRPr sz="1800">
                  <a:latin typeface="Calibri"/>
                  <a:ea typeface="Calibri"/>
                  <a:cs typeface="Calibri"/>
                  <a:sym typeface="Calibri"/>
                </a:defRPr>
              </a:pPr>
              <a:endParaRPr sz="1266">
                <a:latin typeface="Arial Rounded MT Bold" panose="020F0704030504030204" pitchFamily="34" charset="77"/>
              </a:endParaRPr>
            </a:p>
          </p:txBody>
        </p:sp>
        <p:sp>
          <p:nvSpPr>
            <p:cNvPr id="311" name="Rectángulo 39"/>
            <p:cNvSpPr/>
            <p:nvPr/>
          </p:nvSpPr>
          <p:spPr>
            <a:xfrm rot="16200000">
              <a:off x="3298458" y="-3005115"/>
              <a:ext cx="297796" cy="6354028"/>
            </a:xfrm>
            <a:prstGeom prst="rect">
              <a:avLst/>
            </a:prstGeom>
            <a:solidFill>
              <a:srgbClr val="A6A6A6">
                <a:alpha val="60000"/>
              </a:srgbClr>
            </a:solidFill>
            <a:ln w="12700" cap="flat">
              <a:noFill/>
              <a:miter lim="400000"/>
            </a:ln>
            <a:effectLst/>
          </p:spPr>
          <p:txBody>
            <a:bodyPr wrap="square" lIns="32146" tIns="32146" rIns="32146" bIns="32146" numCol="1" anchor="ctr">
              <a:noAutofit/>
            </a:bodyPr>
            <a:lstStyle/>
            <a:p>
              <a:pPr defTabSz="642915">
                <a:defRPr sz="1800">
                  <a:latin typeface="Calibri"/>
                  <a:ea typeface="Calibri"/>
                  <a:cs typeface="Calibri"/>
                  <a:sym typeface="Calibri"/>
                </a:defRPr>
              </a:pPr>
              <a:endParaRPr sz="1266">
                <a:latin typeface="Arial Rounded MT Bold" panose="020F0704030504030204" pitchFamily="34" charset="77"/>
              </a:endParaRPr>
            </a:p>
          </p:txBody>
        </p:sp>
        <p:sp>
          <p:nvSpPr>
            <p:cNvPr id="312" name="Rectángulo 19"/>
            <p:cNvSpPr txBox="1"/>
            <p:nvPr/>
          </p:nvSpPr>
          <p:spPr>
            <a:xfrm>
              <a:off x="559122" y="7944"/>
              <a:ext cx="838285" cy="288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1400" b="1">
                  <a:latin typeface="Arial"/>
                  <a:ea typeface="Arial"/>
                  <a:cs typeface="Arial"/>
                  <a:sym typeface="Arial"/>
                </a:defRPr>
              </a:lvl1pPr>
            </a:lstStyle>
            <a:p>
              <a:r>
                <a:rPr sz="984" dirty="0">
                  <a:latin typeface="Arial Rounded MT Bold" panose="020F0704030504030204" pitchFamily="34" charset="77"/>
                </a:rPr>
                <a:t>País</a:t>
              </a:r>
            </a:p>
          </p:txBody>
        </p:sp>
        <p:sp>
          <p:nvSpPr>
            <p:cNvPr id="313" name="Rectángulo 20"/>
            <p:cNvSpPr txBox="1"/>
            <p:nvPr/>
          </p:nvSpPr>
          <p:spPr>
            <a:xfrm>
              <a:off x="346967" y="350577"/>
              <a:ext cx="1259860"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1400" b="1">
                  <a:latin typeface="Arial"/>
                  <a:ea typeface="Arial"/>
                  <a:cs typeface="Arial"/>
                  <a:sym typeface="Arial"/>
                </a:defRPr>
              </a:lvl1pPr>
            </a:lstStyle>
            <a:p>
              <a:r>
                <a:rPr sz="984" dirty="0">
                  <a:latin typeface="Arial Rounded MT Bold" panose="020F0704030504030204" pitchFamily="34" charset="77"/>
                </a:rPr>
                <a:t>OCDE(32)</a:t>
              </a:r>
            </a:p>
          </p:txBody>
        </p:sp>
        <p:sp>
          <p:nvSpPr>
            <p:cNvPr id="314" name="Rectángulo 21"/>
            <p:cNvSpPr txBox="1"/>
            <p:nvPr/>
          </p:nvSpPr>
          <p:spPr>
            <a:xfrm>
              <a:off x="363728" y="630870"/>
              <a:ext cx="1259860"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1400" b="1">
                  <a:latin typeface="Arial"/>
                  <a:ea typeface="Arial"/>
                  <a:cs typeface="Arial"/>
                  <a:sym typeface="Arial"/>
                </a:defRPr>
              </a:lvl1pPr>
            </a:lstStyle>
            <a:p>
              <a:r>
                <a:rPr sz="984" dirty="0">
                  <a:latin typeface="Arial Rounded MT Bold" panose="020F0704030504030204" pitchFamily="34" charset="77"/>
                </a:rPr>
                <a:t>Colombia</a:t>
              </a:r>
            </a:p>
          </p:txBody>
        </p:sp>
        <p:sp>
          <p:nvSpPr>
            <p:cNvPr id="315" name="Rectángulo 22"/>
            <p:cNvSpPr txBox="1"/>
            <p:nvPr/>
          </p:nvSpPr>
          <p:spPr>
            <a:xfrm>
              <a:off x="443764" y="978274"/>
              <a:ext cx="1259858"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1400" b="1">
                  <a:latin typeface="Arial"/>
                  <a:ea typeface="Arial"/>
                  <a:cs typeface="Arial"/>
                  <a:sym typeface="Arial"/>
                </a:defRPr>
              </a:lvl1pPr>
            </a:lstStyle>
            <a:p>
              <a:r>
                <a:rPr sz="984" dirty="0">
                  <a:latin typeface="Arial Rounded MT Bold" panose="020F0704030504030204" pitchFamily="34" charset="77"/>
                </a:rPr>
                <a:t>AL(5)*</a:t>
              </a:r>
            </a:p>
          </p:txBody>
        </p:sp>
        <p:sp>
          <p:nvSpPr>
            <p:cNvPr id="316" name="Rectángulo 24"/>
            <p:cNvSpPr txBox="1"/>
            <p:nvPr/>
          </p:nvSpPr>
          <p:spPr>
            <a:xfrm>
              <a:off x="3047034" y="22743"/>
              <a:ext cx="1259860"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1400" b="1">
                  <a:latin typeface="Arial"/>
                  <a:ea typeface="Arial"/>
                  <a:cs typeface="Arial"/>
                  <a:sym typeface="Arial"/>
                </a:defRPr>
              </a:lvl1pPr>
            </a:lstStyle>
            <a:p>
              <a:r>
                <a:rPr sz="984" dirty="0">
                  <a:latin typeface="Arial Rounded MT Bold" panose="020F0704030504030204" pitchFamily="34" charset="77"/>
                </a:rPr>
                <a:t>1996-2000</a:t>
              </a:r>
            </a:p>
          </p:txBody>
        </p:sp>
        <p:sp>
          <p:nvSpPr>
            <p:cNvPr id="317" name="Rectángulo 26"/>
            <p:cNvSpPr txBox="1"/>
            <p:nvPr/>
          </p:nvSpPr>
          <p:spPr>
            <a:xfrm>
              <a:off x="5382217" y="7944"/>
              <a:ext cx="1259859" cy="288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1400" b="1">
                  <a:latin typeface="Arial"/>
                  <a:ea typeface="Arial"/>
                  <a:cs typeface="Arial"/>
                  <a:sym typeface="Arial"/>
                </a:defRPr>
              </a:lvl1pPr>
            </a:lstStyle>
            <a:p>
              <a:r>
                <a:rPr sz="984">
                  <a:latin typeface="Arial Rounded MT Bold" panose="020F0704030504030204" pitchFamily="34" charset="77"/>
                </a:rPr>
                <a:t>2005-2010</a:t>
              </a:r>
            </a:p>
          </p:txBody>
        </p:sp>
        <p:sp>
          <p:nvSpPr>
            <p:cNvPr id="318" name="Rectángulo 30"/>
            <p:cNvSpPr txBox="1"/>
            <p:nvPr/>
          </p:nvSpPr>
          <p:spPr>
            <a:xfrm>
              <a:off x="3193437" y="330329"/>
              <a:ext cx="646508"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1400" b="1">
                  <a:latin typeface="Arial"/>
                  <a:ea typeface="Arial"/>
                  <a:cs typeface="Arial"/>
                  <a:sym typeface="Arial"/>
                </a:defRPr>
              </a:lvl1pPr>
            </a:lstStyle>
            <a:p>
              <a:r>
                <a:rPr sz="984">
                  <a:latin typeface="Arial Rounded MT Bold" panose="020F0704030504030204" pitchFamily="34" charset="77"/>
                </a:rPr>
                <a:t>1,90</a:t>
              </a:r>
            </a:p>
          </p:txBody>
        </p:sp>
        <p:sp>
          <p:nvSpPr>
            <p:cNvPr id="319" name="Rectángulo 31"/>
            <p:cNvSpPr txBox="1"/>
            <p:nvPr/>
          </p:nvSpPr>
          <p:spPr>
            <a:xfrm>
              <a:off x="3196866" y="609339"/>
              <a:ext cx="646508" cy="288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1400" b="1">
                  <a:latin typeface="Arial"/>
                  <a:ea typeface="Arial"/>
                  <a:cs typeface="Arial"/>
                  <a:sym typeface="Arial"/>
                </a:defRPr>
              </a:lvl1pPr>
            </a:lstStyle>
            <a:p>
              <a:r>
                <a:rPr sz="984">
                  <a:latin typeface="Arial Rounded MT Bold" panose="020F0704030504030204" pitchFamily="34" charset="77"/>
                </a:rPr>
                <a:t>0,50</a:t>
              </a:r>
            </a:p>
          </p:txBody>
        </p:sp>
        <p:sp>
          <p:nvSpPr>
            <p:cNvPr id="320" name="Rectángulo 32"/>
            <p:cNvSpPr txBox="1"/>
            <p:nvPr/>
          </p:nvSpPr>
          <p:spPr>
            <a:xfrm>
              <a:off x="3179706" y="907694"/>
              <a:ext cx="646508" cy="288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1400" b="1">
                  <a:latin typeface="Arial"/>
                  <a:ea typeface="Arial"/>
                  <a:cs typeface="Arial"/>
                  <a:sym typeface="Arial"/>
                </a:defRPr>
              </a:lvl1pPr>
            </a:lstStyle>
            <a:p>
              <a:r>
                <a:rPr sz="984">
                  <a:latin typeface="Arial Rounded MT Bold" panose="020F0704030504030204" pitchFamily="34" charset="77"/>
                </a:rPr>
                <a:t>0,42</a:t>
              </a:r>
            </a:p>
          </p:txBody>
        </p:sp>
        <p:sp>
          <p:nvSpPr>
            <p:cNvPr id="321" name="Rectángulo 36"/>
            <p:cNvSpPr txBox="1"/>
            <p:nvPr/>
          </p:nvSpPr>
          <p:spPr>
            <a:xfrm>
              <a:off x="5692323" y="336193"/>
              <a:ext cx="646508"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1400" b="1">
                  <a:latin typeface="Arial"/>
                  <a:ea typeface="Arial"/>
                  <a:cs typeface="Arial"/>
                  <a:sym typeface="Arial"/>
                </a:defRPr>
              </a:lvl1pPr>
            </a:lstStyle>
            <a:p>
              <a:r>
                <a:rPr sz="984">
                  <a:latin typeface="Arial Rounded MT Bold" panose="020F0704030504030204" pitchFamily="34" charset="77"/>
                </a:rPr>
                <a:t>1,90</a:t>
              </a:r>
            </a:p>
          </p:txBody>
        </p:sp>
        <p:sp>
          <p:nvSpPr>
            <p:cNvPr id="322" name="Rectángulo 37"/>
            <p:cNvSpPr txBox="1"/>
            <p:nvPr/>
          </p:nvSpPr>
          <p:spPr>
            <a:xfrm>
              <a:off x="5695752" y="615203"/>
              <a:ext cx="646508" cy="288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1400" b="1">
                  <a:latin typeface="Arial"/>
                  <a:ea typeface="Arial"/>
                  <a:cs typeface="Arial"/>
                  <a:sym typeface="Arial"/>
                </a:defRPr>
              </a:lvl1pPr>
            </a:lstStyle>
            <a:p>
              <a:r>
                <a:rPr sz="984">
                  <a:latin typeface="Arial Rounded MT Bold" panose="020F0704030504030204" pitchFamily="34" charset="77"/>
                </a:rPr>
                <a:t>0,50</a:t>
              </a:r>
            </a:p>
          </p:txBody>
        </p:sp>
        <p:sp>
          <p:nvSpPr>
            <p:cNvPr id="323" name="Rectángulo 38"/>
            <p:cNvSpPr txBox="1"/>
            <p:nvPr/>
          </p:nvSpPr>
          <p:spPr>
            <a:xfrm>
              <a:off x="5678591" y="913558"/>
              <a:ext cx="646509" cy="288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1400" b="1">
                  <a:latin typeface="Arial"/>
                  <a:ea typeface="Arial"/>
                  <a:cs typeface="Arial"/>
                  <a:sym typeface="Arial"/>
                </a:defRPr>
              </a:lvl1pPr>
            </a:lstStyle>
            <a:p>
              <a:r>
                <a:rPr sz="984">
                  <a:latin typeface="Arial Rounded MT Bold" panose="020F0704030504030204" pitchFamily="34" charset="77"/>
                </a:rPr>
                <a:t>0,42</a:t>
              </a:r>
            </a:p>
          </p:txBody>
        </p:sp>
        <p:sp>
          <p:nvSpPr>
            <p:cNvPr id="324" name="Rectángulo 41"/>
            <p:cNvSpPr/>
            <p:nvPr/>
          </p:nvSpPr>
          <p:spPr>
            <a:xfrm>
              <a:off x="1823567" y="16414"/>
              <a:ext cx="1134782" cy="1182295"/>
            </a:xfrm>
            <a:prstGeom prst="rect">
              <a:avLst/>
            </a:prstGeom>
            <a:solidFill>
              <a:srgbClr val="B4222B">
                <a:alpha val="80000"/>
              </a:srgbClr>
            </a:solidFill>
            <a:ln w="12700" cap="flat">
              <a:noFill/>
              <a:miter lim="400000"/>
            </a:ln>
            <a:effectLst/>
          </p:spPr>
          <p:txBody>
            <a:bodyPr wrap="square" lIns="32146" tIns="32146" rIns="32146" bIns="32146" numCol="1" anchor="ctr">
              <a:noAutofit/>
            </a:bodyPr>
            <a:lstStyle/>
            <a:p>
              <a:pPr defTabSz="642915">
                <a:defRPr sz="1800">
                  <a:latin typeface="Calibri"/>
                  <a:ea typeface="Calibri"/>
                  <a:cs typeface="Calibri"/>
                  <a:sym typeface="Calibri"/>
                </a:defRPr>
              </a:pPr>
              <a:endParaRPr sz="1266">
                <a:latin typeface="Arial Rounded MT Bold" panose="020F0704030504030204" pitchFamily="34" charset="77"/>
              </a:endParaRPr>
            </a:p>
          </p:txBody>
        </p:sp>
        <p:sp>
          <p:nvSpPr>
            <p:cNvPr id="325" name="Rectángulo 28"/>
            <p:cNvSpPr txBox="1"/>
            <p:nvPr/>
          </p:nvSpPr>
          <p:spPr>
            <a:xfrm>
              <a:off x="2070995" y="606407"/>
              <a:ext cx="646508" cy="288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1400" b="1">
                  <a:latin typeface="Arial"/>
                  <a:ea typeface="Arial"/>
                  <a:cs typeface="Arial"/>
                  <a:sym typeface="Arial"/>
                </a:defRPr>
              </a:lvl1pPr>
            </a:lstStyle>
            <a:p>
              <a:r>
                <a:rPr sz="984">
                  <a:latin typeface="Arial Rounded MT Bold" panose="020F0704030504030204" pitchFamily="34" charset="77"/>
                </a:rPr>
                <a:t>0,30</a:t>
              </a:r>
            </a:p>
          </p:txBody>
        </p:sp>
        <p:sp>
          <p:nvSpPr>
            <p:cNvPr id="326" name="Rectángulo 29"/>
            <p:cNvSpPr txBox="1"/>
            <p:nvPr/>
          </p:nvSpPr>
          <p:spPr>
            <a:xfrm>
              <a:off x="2065669" y="904763"/>
              <a:ext cx="646508"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1400" b="1">
                  <a:latin typeface="Arial"/>
                  <a:ea typeface="Arial"/>
                  <a:cs typeface="Arial"/>
                  <a:sym typeface="Arial"/>
                </a:defRPr>
              </a:lvl1pPr>
            </a:lstStyle>
            <a:p>
              <a:r>
                <a:rPr sz="984">
                  <a:latin typeface="Arial Rounded MT Bold" panose="020F0704030504030204" pitchFamily="34" charset="77"/>
                </a:rPr>
                <a:t>0,48</a:t>
              </a:r>
            </a:p>
          </p:txBody>
        </p:sp>
        <p:sp>
          <p:nvSpPr>
            <p:cNvPr id="327" name="Rectángulo 23"/>
            <p:cNvSpPr txBox="1"/>
            <p:nvPr/>
          </p:nvSpPr>
          <p:spPr>
            <a:xfrm>
              <a:off x="1767755" y="16738"/>
              <a:ext cx="1259859"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1400" b="1">
                  <a:latin typeface="Arial"/>
                  <a:ea typeface="Arial"/>
                  <a:cs typeface="Arial"/>
                  <a:sym typeface="Arial"/>
                </a:defRPr>
              </a:lvl1pPr>
            </a:lstStyle>
            <a:p>
              <a:r>
                <a:rPr sz="984">
                  <a:latin typeface="Arial Rounded MT Bold" panose="020F0704030504030204" pitchFamily="34" charset="77"/>
                </a:rPr>
                <a:t>1990-1995</a:t>
              </a:r>
            </a:p>
          </p:txBody>
        </p:sp>
        <p:sp>
          <p:nvSpPr>
            <p:cNvPr id="328" name="Rectángulo 27"/>
            <p:cNvSpPr txBox="1"/>
            <p:nvPr/>
          </p:nvSpPr>
          <p:spPr>
            <a:xfrm>
              <a:off x="2067566" y="327397"/>
              <a:ext cx="646508"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1400" b="1">
                  <a:latin typeface="Arial"/>
                  <a:ea typeface="Arial"/>
                  <a:cs typeface="Arial"/>
                  <a:sym typeface="Arial"/>
                </a:defRPr>
              </a:lvl1pPr>
            </a:lstStyle>
            <a:p>
              <a:r>
                <a:rPr sz="984">
                  <a:latin typeface="Arial Rounded MT Bold" panose="020F0704030504030204" pitchFamily="34" charset="77"/>
                </a:rPr>
                <a:t>1,80</a:t>
              </a:r>
            </a:p>
          </p:txBody>
        </p:sp>
        <p:sp>
          <p:nvSpPr>
            <p:cNvPr id="329" name="Rectángulo 42"/>
            <p:cNvSpPr/>
            <p:nvPr/>
          </p:nvSpPr>
          <p:spPr>
            <a:xfrm>
              <a:off x="4127490" y="0"/>
              <a:ext cx="1134782" cy="1182295"/>
            </a:xfrm>
            <a:prstGeom prst="rect">
              <a:avLst/>
            </a:prstGeom>
            <a:solidFill>
              <a:srgbClr val="B4222B">
                <a:alpha val="80000"/>
              </a:srgbClr>
            </a:solidFill>
            <a:ln w="12700" cap="flat">
              <a:noFill/>
              <a:miter lim="400000"/>
            </a:ln>
            <a:effectLst/>
          </p:spPr>
          <p:txBody>
            <a:bodyPr wrap="square" lIns="32146" tIns="32146" rIns="32146" bIns="32146" numCol="1" anchor="ctr">
              <a:noAutofit/>
            </a:bodyPr>
            <a:lstStyle/>
            <a:p>
              <a:pPr defTabSz="642915">
                <a:defRPr sz="1800">
                  <a:latin typeface="Calibri"/>
                  <a:ea typeface="Calibri"/>
                  <a:cs typeface="Calibri"/>
                  <a:sym typeface="Calibri"/>
                </a:defRPr>
              </a:pPr>
              <a:endParaRPr sz="1266">
                <a:latin typeface="Arial Rounded MT Bold" panose="020F0704030504030204" pitchFamily="34" charset="77"/>
              </a:endParaRPr>
            </a:p>
          </p:txBody>
        </p:sp>
        <p:sp>
          <p:nvSpPr>
            <p:cNvPr id="330" name="Rectángulo 33"/>
            <p:cNvSpPr txBox="1"/>
            <p:nvPr/>
          </p:nvSpPr>
          <p:spPr>
            <a:xfrm>
              <a:off x="4339902" y="333261"/>
              <a:ext cx="646509"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1400" b="1">
                  <a:latin typeface="Arial"/>
                  <a:ea typeface="Arial"/>
                  <a:cs typeface="Arial"/>
                  <a:sym typeface="Arial"/>
                </a:defRPr>
              </a:lvl1pPr>
            </a:lstStyle>
            <a:p>
              <a:r>
                <a:rPr sz="984">
                  <a:latin typeface="Arial Rounded MT Bold" panose="020F0704030504030204" pitchFamily="34" charset="77"/>
                </a:rPr>
                <a:t>1,90</a:t>
              </a:r>
            </a:p>
          </p:txBody>
        </p:sp>
        <p:sp>
          <p:nvSpPr>
            <p:cNvPr id="331" name="Rectángulo 34"/>
            <p:cNvSpPr txBox="1"/>
            <p:nvPr/>
          </p:nvSpPr>
          <p:spPr>
            <a:xfrm>
              <a:off x="4343331" y="612271"/>
              <a:ext cx="646509" cy="288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1400" b="1">
                  <a:latin typeface="Arial"/>
                  <a:ea typeface="Arial"/>
                  <a:cs typeface="Arial"/>
                  <a:sym typeface="Arial"/>
                </a:defRPr>
              </a:lvl1pPr>
            </a:lstStyle>
            <a:p>
              <a:r>
                <a:rPr sz="984">
                  <a:latin typeface="Arial Rounded MT Bold" panose="020F0704030504030204" pitchFamily="34" charset="77"/>
                </a:rPr>
                <a:t>0,50</a:t>
              </a:r>
            </a:p>
          </p:txBody>
        </p:sp>
        <p:sp>
          <p:nvSpPr>
            <p:cNvPr id="332" name="Rectángulo 35"/>
            <p:cNvSpPr txBox="1"/>
            <p:nvPr/>
          </p:nvSpPr>
          <p:spPr>
            <a:xfrm>
              <a:off x="4326171" y="910627"/>
              <a:ext cx="646508"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1400" b="1">
                  <a:latin typeface="Arial"/>
                  <a:ea typeface="Arial"/>
                  <a:cs typeface="Arial"/>
                  <a:sym typeface="Arial"/>
                </a:defRPr>
              </a:lvl1pPr>
            </a:lstStyle>
            <a:p>
              <a:r>
                <a:rPr sz="984">
                  <a:latin typeface="Arial Rounded MT Bold" panose="020F0704030504030204" pitchFamily="34" charset="77"/>
                </a:rPr>
                <a:t>0,42</a:t>
              </a:r>
            </a:p>
          </p:txBody>
        </p:sp>
        <p:sp>
          <p:nvSpPr>
            <p:cNvPr id="333" name="Rectángulo 25"/>
            <p:cNvSpPr txBox="1"/>
            <p:nvPr/>
          </p:nvSpPr>
          <p:spPr>
            <a:xfrm>
              <a:off x="4070990" y="5014"/>
              <a:ext cx="1259858"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1400" b="1">
                  <a:latin typeface="Arial"/>
                  <a:ea typeface="Arial"/>
                  <a:cs typeface="Arial"/>
                  <a:sym typeface="Arial"/>
                </a:defRPr>
              </a:lvl1pPr>
            </a:lstStyle>
            <a:p>
              <a:r>
                <a:rPr sz="984">
                  <a:latin typeface="Arial Rounded MT Bold" panose="020F0704030504030204" pitchFamily="34" charset="77"/>
                </a:rPr>
                <a:t>2000-2005</a:t>
              </a:r>
            </a:p>
          </p:txBody>
        </p:sp>
      </p:grpSp>
      <p:grpSp>
        <p:nvGrpSpPr>
          <p:cNvPr id="337" name="CuadroTexto 11"/>
          <p:cNvGrpSpPr/>
          <p:nvPr/>
        </p:nvGrpSpPr>
        <p:grpSpPr>
          <a:xfrm>
            <a:off x="5930069" y="4198158"/>
            <a:ext cx="5417235" cy="1073758"/>
            <a:chOff x="-87428" y="-159370"/>
            <a:chExt cx="6639705" cy="2602674"/>
          </a:xfrm>
        </p:grpSpPr>
        <p:sp>
          <p:nvSpPr>
            <p:cNvPr id="336" name="CuadroTexto 11"/>
            <p:cNvSpPr txBox="1"/>
            <p:nvPr/>
          </p:nvSpPr>
          <p:spPr>
            <a:xfrm>
              <a:off x="38099" y="38100"/>
              <a:ext cx="6301053" cy="2254911"/>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spAutoFit/>
            </a:bodyPr>
            <a:lstStyle/>
            <a:p>
              <a:pPr algn="ctr" defTabSz="642915">
                <a:defRPr sz="2000">
                  <a:solidFill>
                    <a:schemeClr val="accent3">
                      <a:satOff val="-19059"/>
                      <a:lumOff val="-22550"/>
                    </a:schemeClr>
                  </a:solidFill>
                </a:defRPr>
              </a:pPr>
              <a:r>
                <a:rPr sz="1406" dirty="0" err="1">
                  <a:solidFill>
                    <a:srgbClr val="C00000"/>
                  </a:solidFill>
                  <a:latin typeface="Arial Rounded MT Bold" panose="020F0704030504030204" pitchFamily="34" charset="77"/>
                </a:rPr>
                <a:t>Recaudo</a:t>
              </a:r>
              <a:r>
                <a:rPr sz="1406" dirty="0">
                  <a:solidFill>
                    <a:srgbClr val="C00000"/>
                  </a:solidFill>
                  <a:latin typeface="Arial Rounded MT Bold" panose="020F0704030504030204" pitchFamily="34" charset="77"/>
                </a:rPr>
                <a:t> </a:t>
              </a:r>
              <a:r>
                <a:rPr sz="1406" dirty="0" err="1">
                  <a:solidFill>
                    <a:srgbClr val="C00000"/>
                  </a:solidFill>
                  <a:latin typeface="Arial Rounded MT Bold" panose="020F0704030504030204" pitchFamily="34" charset="77"/>
                </a:rPr>
                <a:t>en</a:t>
              </a:r>
              <a:r>
                <a:rPr sz="1406" dirty="0">
                  <a:solidFill>
                    <a:srgbClr val="C00000"/>
                  </a:solidFill>
                  <a:latin typeface="Arial Rounded MT Bold" panose="020F0704030504030204" pitchFamily="34" charset="77"/>
                </a:rPr>
                <a:t> Colombia </a:t>
              </a:r>
              <a:r>
                <a:rPr sz="1406" dirty="0" err="1">
                  <a:solidFill>
                    <a:srgbClr val="C00000"/>
                  </a:solidFill>
                  <a:latin typeface="Arial Rounded MT Bold" panose="020F0704030504030204" pitchFamily="34" charset="77"/>
                </a:rPr>
                <a:t>respecto</a:t>
              </a:r>
              <a:r>
                <a:rPr sz="1406" dirty="0">
                  <a:solidFill>
                    <a:srgbClr val="C00000"/>
                  </a:solidFill>
                  <a:latin typeface="Arial Rounded MT Bold" panose="020F0704030504030204" pitchFamily="34" charset="77"/>
                </a:rPr>
                <a:t> al PIB es superior a </a:t>
              </a:r>
              <a:r>
                <a:rPr sz="1406" dirty="0" err="1">
                  <a:solidFill>
                    <a:srgbClr val="C00000"/>
                  </a:solidFill>
                  <a:latin typeface="Arial Rounded MT Bold" panose="020F0704030504030204" pitchFamily="34" charset="77"/>
                </a:rPr>
                <a:t>Latinoamérica</a:t>
              </a:r>
              <a:r>
                <a:rPr sz="1406" dirty="0">
                  <a:solidFill>
                    <a:srgbClr val="C00000"/>
                  </a:solidFill>
                  <a:latin typeface="Arial Rounded MT Bold" panose="020F0704030504030204" pitchFamily="34" charset="77"/>
                </a:rPr>
                <a:t> e inferior a </a:t>
              </a:r>
              <a:r>
                <a:rPr sz="1406" dirty="0" err="1">
                  <a:solidFill>
                    <a:srgbClr val="C00000"/>
                  </a:solidFill>
                  <a:latin typeface="Arial Rounded MT Bold" panose="020F0704030504030204" pitchFamily="34" charset="77"/>
                </a:rPr>
                <a:t>países</a:t>
              </a:r>
              <a:r>
                <a:rPr sz="1406" dirty="0">
                  <a:solidFill>
                    <a:srgbClr val="C00000"/>
                  </a:solidFill>
                  <a:latin typeface="Arial Rounded MT Bold" panose="020F0704030504030204" pitchFamily="34" charset="77"/>
                </a:rPr>
                <a:t> OCDE.</a:t>
              </a:r>
            </a:p>
            <a:p>
              <a:pPr marL="156264" indent="-156264" algn="ctr" defTabSz="642915">
                <a:buSzPct val="100000"/>
                <a:buChar char="*"/>
                <a:defRPr sz="2000">
                  <a:solidFill>
                    <a:schemeClr val="accent3">
                      <a:satOff val="-19059"/>
                      <a:lumOff val="-22550"/>
                    </a:schemeClr>
                  </a:solidFill>
                </a:defRPr>
              </a:pPr>
              <a:r>
                <a:rPr sz="1406" dirty="0">
                  <a:solidFill>
                    <a:srgbClr val="C00000"/>
                  </a:solidFill>
                  <a:latin typeface="Arial Rounded MT Bold" panose="020F0704030504030204" pitchFamily="34" charset="77"/>
                </a:rPr>
                <a:t>Chile, </a:t>
              </a:r>
              <a:r>
                <a:rPr sz="1406" dirty="0" err="1">
                  <a:solidFill>
                    <a:srgbClr val="C00000"/>
                  </a:solidFill>
                  <a:latin typeface="Arial Rounded MT Bold" panose="020F0704030504030204" pitchFamily="34" charset="77"/>
                </a:rPr>
                <a:t>Brasil</a:t>
              </a:r>
              <a:r>
                <a:rPr sz="1406" dirty="0">
                  <a:solidFill>
                    <a:srgbClr val="C00000"/>
                  </a:solidFill>
                  <a:latin typeface="Arial Rounded MT Bold" panose="020F0704030504030204" pitchFamily="34" charset="77"/>
                </a:rPr>
                <a:t>, Argentina, Perú y Ecuador. </a:t>
              </a:r>
            </a:p>
            <a:p>
              <a:pPr algn="ctr" defTabSz="642915">
                <a:defRPr sz="2000">
                  <a:solidFill>
                    <a:schemeClr val="accent3">
                      <a:satOff val="-19059"/>
                      <a:lumOff val="-22550"/>
                    </a:schemeClr>
                  </a:solidFill>
                </a:defRPr>
              </a:pPr>
              <a:r>
                <a:rPr sz="1406" u="sng" dirty="0">
                  <a:solidFill>
                    <a:srgbClr val="C00000"/>
                  </a:solidFill>
                  <a:latin typeface="Arial Rounded MT Bold" panose="020F0704030504030204" pitchFamily="34" charset="77"/>
                </a:rPr>
                <a:t>Argentina y Chile se </a:t>
              </a:r>
              <a:r>
                <a:rPr sz="1406" u="sng" dirty="0" err="1">
                  <a:solidFill>
                    <a:srgbClr val="C00000"/>
                  </a:solidFill>
                  <a:latin typeface="Arial Rounded MT Bold" panose="020F0704030504030204" pitchFamily="34" charset="77"/>
                </a:rPr>
                <a:t>encuentran</a:t>
              </a:r>
              <a:r>
                <a:rPr sz="1406" u="sng" dirty="0">
                  <a:solidFill>
                    <a:srgbClr val="C00000"/>
                  </a:solidFill>
                  <a:latin typeface="Arial Rounded MT Bold" panose="020F0704030504030204" pitchFamily="34" charset="77"/>
                </a:rPr>
                <a:t> por </a:t>
              </a:r>
              <a:r>
                <a:rPr sz="1406" u="sng" dirty="0" err="1">
                  <a:solidFill>
                    <a:srgbClr val="C00000"/>
                  </a:solidFill>
                  <a:latin typeface="Arial Rounded MT Bold" panose="020F0704030504030204" pitchFamily="34" charset="77"/>
                </a:rPr>
                <a:t>encima</a:t>
              </a:r>
              <a:r>
                <a:rPr sz="1406" u="sng" dirty="0">
                  <a:solidFill>
                    <a:srgbClr val="C00000"/>
                  </a:solidFill>
                  <a:latin typeface="Arial Rounded MT Bold" panose="020F0704030504030204" pitchFamily="34" charset="77"/>
                </a:rPr>
                <a:t> de Colombia. </a:t>
              </a:r>
            </a:p>
          </p:txBody>
        </p:sp>
        <p:pic>
          <p:nvPicPr>
            <p:cNvPr id="335" name="CuadroTexto 11" descr="CuadroTexto 11"/>
            <p:cNvPicPr>
              <a:picLocks/>
            </p:cNvPicPr>
            <p:nvPr/>
          </p:nvPicPr>
          <p:blipFill>
            <a:blip r:embed="rId4"/>
            <a:stretch>
              <a:fillRect/>
            </a:stretch>
          </p:blipFill>
          <p:spPr>
            <a:xfrm>
              <a:off x="-87428" y="-159370"/>
              <a:ext cx="6639705" cy="2602674"/>
            </a:xfrm>
            <a:prstGeom prst="rect">
              <a:avLst/>
            </a:prstGeom>
            <a:effectLst/>
          </p:spPr>
        </p:pic>
      </p:grpSp>
      <p:sp>
        <p:nvSpPr>
          <p:cNvPr id="46" name="Panorama actual del Catastro nacional">
            <a:extLst>
              <a:ext uri="{FF2B5EF4-FFF2-40B4-BE49-F238E27FC236}">
                <a16:creationId xmlns:a16="http://schemas.microsoft.com/office/drawing/2014/main" id="{C8793DF4-E05F-D741-B8A7-3340DA888F32}"/>
              </a:ext>
            </a:extLst>
          </p:cNvPr>
          <p:cNvSpPr txBox="1">
            <a:spLocks/>
          </p:cNvSpPr>
          <p:nvPr/>
        </p:nvSpPr>
        <p:spPr>
          <a:xfrm>
            <a:off x="942975" y="-421"/>
            <a:ext cx="11101387"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r>
              <a:rPr lang="es-CO" sz="4400" b="1" dirty="0">
                <a:solidFill>
                  <a:schemeClr val="accent5">
                    <a:lumMod val="75000"/>
                  </a:schemeClr>
                </a:solidFill>
              </a:rPr>
              <a:t>Diagnóstico de la dimensión económica</a:t>
            </a:r>
          </a:p>
        </p:txBody>
      </p:sp>
    </p:spTree>
    <p:extLst>
      <p:ext uri="{BB962C8B-B14F-4D97-AF65-F5344CB8AC3E}">
        <p14:creationId xmlns:p14="http://schemas.microsoft.com/office/powerpoint/2010/main" val="123842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Diagnóstico de la dimensión económica"/>
          <p:cNvSpPr txBox="1">
            <a:spLocks noGrp="1"/>
          </p:cNvSpPr>
          <p:nvPr>
            <p:ph type="title" idx="4294967295"/>
          </p:nvPr>
        </p:nvSpPr>
        <p:spPr>
          <a:xfrm>
            <a:off x="1270000" y="203200"/>
            <a:ext cx="10464800" cy="254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1pPr>
            <a:lvl2pPr marL="0" marR="0" indent="228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2pPr>
            <a:lvl3pPr marL="0" marR="0" indent="457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3pPr>
            <a:lvl4pPr marL="0" marR="0" indent="685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4pPr>
            <a:lvl5pPr marL="0" marR="0" indent="9144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5pPr>
            <a:lvl6pPr marL="0" marR="0" indent="11430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6pPr>
            <a:lvl7pPr marL="0" marR="0" indent="1371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7pPr>
            <a:lvl8pPr marL="0" marR="0" indent="1600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8pPr>
            <a:lvl9pPr marL="0" marR="0" indent="1828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9pPr>
          </a:lstStyle>
          <a:p>
            <a:r>
              <a:rPr lang="es-CO"/>
              <a:t>Texto del título</a:t>
            </a:r>
            <a:endParaRPr>
              <a:latin typeface="Arial Rounded MT Bold" panose="020F0704030504030204" pitchFamily="34" charset="77"/>
            </a:endParaRPr>
          </a:p>
        </p:txBody>
      </p:sp>
      <p:grpSp>
        <p:nvGrpSpPr>
          <p:cNvPr id="342" name="CuadroTexto 4"/>
          <p:cNvGrpSpPr/>
          <p:nvPr/>
        </p:nvGrpSpPr>
        <p:grpSpPr>
          <a:xfrm>
            <a:off x="678069" y="1485831"/>
            <a:ext cx="10901363" cy="677715"/>
            <a:chOff x="38100" y="-146990"/>
            <a:chExt cx="12682021" cy="1362484"/>
          </a:xfrm>
        </p:grpSpPr>
        <p:sp>
          <p:nvSpPr>
            <p:cNvPr id="341" name="CuadroTexto 4"/>
            <p:cNvSpPr txBox="1"/>
            <p:nvPr/>
          </p:nvSpPr>
          <p:spPr>
            <a:xfrm>
              <a:off x="38100" y="38098"/>
              <a:ext cx="12605820" cy="791747"/>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p>
              <a:pPr marL="736673" lvl="1" indent="-334851" defTabSz="914367">
                <a:buClr>
                  <a:schemeClr val="accent1"/>
                </a:buClr>
                <a:buSzPct val="100000"/>
                <a:buChar char="✓"/>
                <a:defRPr sz="3000"/>
              </a:pPr>
              <a:r>
                <a:rPr sz="2109" dirty="0">
                  <a:solidFill>
                    <a:srgbClr val="C00000"/>
                  </a:solidFill>
                  <a:latin typeface="Arial Rounded MT Bold" panose="020F0704030504030204" pitchFamily="34" charset="77"/>
                </a:rPr>
                <a:t>Los </a:t>
              </a:r>
              <a:r>
                <a:rPr sz="2109" dirty="0" err="1">
                  <a:solidFill>
                    <a:srgbClr val="C00000"/>
                  </a:solidFill>
                  <a:latin typeface="Arial Rounded MT Bold" panose="020F0704030504030204" pitchFamily="34" charset="77"/>
                </a:rPr>
                <a:t>avalúos</a:t>
              </a:r>
              <a:r>
                <a:rPr sz="2109" dirty="0">
                  <a:solidFill>
                    <a:srgbClr val="C00000"/>
                  </a:solidFill>
                  <a:latin typeface="Arial Rounded MT Bold" panose="020F0704030504030204" pitchFamily="34" charset="77"/>
                </a:rPr>
                <a:t> </a:t>
              </a:r>
              <a:r>
                <a:rPr sz="2109" dirty="0" err="1">
                  <a:solidFill>
                    <a:srgbClr val="C00000"/>
                  </a:solidFill>
                  <a:latin typeface="Arial Rounded MT Bold" panose="020F0704030504030204" pitchFamily="34" charset="77"/>
                </a:rPr>
                <a:t>catastrales</a:t>
              </a:r>
              <a:r>
                <a:rPr sz="2109" dirty="0">
                  <a:solidFill>
                    <a:srgbClr val="C00000"/>
                  </a:solidFill>
                  <a:latin typeface="Arial Rounded MT Bold" panose="020F0704030504030204" pitchFamily="34" charset="77"/>
                </a:rPr>
                <a:t> no </a:t>
              </a:r>
              <a:r>
                <a:rPr sz="2109" dirty="0" err="1">
                  <a:solidFill>
                    <a:srgbClr val="C00000"/>
                  </a:solidFill>
                  <a:latin typeface="Arial Rounded MT Bold" panose="020F0704030504030204" pitchFamily="34" charset="77"/>
                </a:rPr>
                <a:t>reflejan</a:t>
              </a:r>
              <a:r>
                <a:rPr sz="2109" dirty="0">
                  <a:solidFill>
                    <a:srgbClr val="C00000"/>
                  </a:solidFill>
                  <a:latin typeface="Arial Rounded MT Bold" panose="020F0704030504030204" pitchFamily="34" charset="77"/>
                </a:rPr>
                <a:t> la </a:t>
              </a:r>
              <a:r>
                <a:rPr sz="2109" dirty="0" err="1">
                  <a:solidFill>
                    <a:srgbClr val="C00000"/>
                  </a:solidFill>
                  <a:latin typeface="Arial Rounded MT Bold" panose="020F0704030504030204" pitchFamily="34" charset="77"/>
                </a:rPr>
                <a:t>condición</a:t>
              </a:r>
              <a:r>
                <a:rPr sz="2109" dirty="0">
                  <a:solidFill>
                    <a:srgbClr val="C00000"/>
                  </a:solidFill>
                  <a:latin typeface="Arial Rounded MT Bold" panose="020F0704030504030204" pitchFamily="34" charset="77"/>
                </a:rPr>
                <a:t> </a:t>
              </a:r>
              <a:r>
                <a:rPr sz="2109" dirty="0" err="1">
                  <a:solidFill>
                    <a:srgbClr val="C00000"/>
                  </a:solidFill>
                  <a:latin typeface="Arial Rounded MT Bold" panose="020F0704030504030204" pitchFamily="34" charset="77"/>
                </a:rPr>
                <a:t>económica</a:t>
              </a:r>
              <a:r>
                <a:rPr sz="2109" dirty="0">
                  <a:solidFill>
                    <a:srgbClr val="C00000"/>
                  </a:solidFill>
                  <a:latin typeface="Arial Rounded MT Bold" panose="020F0704030504030204" pitchFamily="34" charset="77"/>
                </a:rPr>
                <a:t> de los </a:t>
              </a:r>
              <a:r>
                <a:rPr sz="2109" dirty="0" err="1">
                  <a:solidFill>
                    <a:srgbClr val="C00000"/>
                  </a:solidFill>
                  <a:latin typeface="Arial Rounded MT Bold" panose="020F0704030504030204" pitchFamily="34" charset="77"/>
                </a:rPr>
                <a:t>predios</a:t>
              </a:r>
              <a:endParaRPr sz="2109" dirty="0">
                <a:solidFill>
                  <a:srgbClr val="C00000"/>
                </a:solidFill>
                <a:latin typeface="Arial Rounded MT Bold" panose="020F0704030504030204" pitchFamily="34" charset="77"/>
              </a:endParaRPr>
            </a:p>
          </p:txBody>
        </p:sp>
        <p:pic>
          <p:nvPicPr>
            <p:cNvPr id="340" name="CuadroTexto 4" descr="CuadroTexto 4"/>
            <p:cNvPicPr>
              <a:picLocks/>
            </p:cNvPicPr>
            <p:nvPr/>
          </p:nvPicPr>
          <p:blipFill>
            <a:blip r:embed="rId2"/>
            <a:stretch>
              <a:fillRect/>
            </a:stretch>
          </p:blipFill>
          <p:spPr>
            <a:xfrm>
              <a:off x="38100" y="-146990"/>
              <a:ext cx="12682021" cy="1362484"/>
            </a:xfrm>
            <a:prstGeom prst="rect">
              <a:avLst/>
            </a:prstGeom>
            <a:effectLst/>
          </p:spPr>
        </p:pic>
      </p:grpSp>
      <p:grpSp>
        <p:nvGrpSpPr>
          <p:cNvPr id="350" name="Grupo"/>
          <p:cNvGrpSpPr/>
          <p:nvPr/>
        </p:nvGrpSpPr>
        <p:grpSpPr>
          <a:xfrm>
            <a:off x="2059849" y="2651630"/>
            <a:ext cx="7844397" cy="3890431"/>
            <a:chOff x="701493" y="-335032"/>
            <a:chExt cx="11156475" cy="5533056"/>
          </a:xfrm>
        </p:grpSpPr>
        <p:sp>
          <p:nvSpPr>
            <p:cNvPr id="343" name="CuadroTexto 13"/>
            <p:cNvSpPr txBox="1"/>
            <p:nvPr/>
          </p:nvSpPr>
          <p:spPr>
            <a:xfrm>
              <a:off x="1409861" y="4322551"/>
              <a:ext cx="10448107" cy="8754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algn="l" defTabSz="914400">
                <a:defRPr sz="2400"/>
              </a:lvl1pPr>
            </a:lstStyle>
            <a:p>
              <a:r>
                <a:rPr sz="1687">
                  <a:latin typeface="Arial Rounded MT Bold" panose="020F0704030504030204" pitchFamily="34" charset="77"/>
                </a:rPr>
                <a:t>Optimización de metodologías y procedimientos de valoración</a:t>
              </a:r>
            </a:p>
          </p:txBody>
        </p:sp>
        <p:sp>
          <p:nvSpPr>
            <p:cNvPr id="344" name="CuadroTexto 9"/>
            <p:cNvSpPr txBox="1"/>
            <p:nvPr/>
          </p:nvSpPr>
          <p:spPr>
            <a:xfrm>
              <a:off x="1409861" y="767359"/>
              <a:ext cx="10448107" cy="12691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algn="l" defTabSz="914400">
                <a:defRPr sz="2400"/>
              </a:lvl1pPr>
            </a:lstStyle>
            <a:p>
              <a:r>
                <a:rPr sz="1687">
                  <a:latin typeface="Arial Rounded MT Bold" panose="020F0704030504030204" pitchFamily="34" charset="77"/>
                </a:rPr>
                <a:t>Valores catastrales acordes con condiciones económicas de predios</a:t>
              </a:r>
            </a:p>
          </p:txBody>
        </p:sp>
        <p:sp>
          <p:nvSpPr>
            <p:cNvPr id="345" name="CuadroTexto 12"/>
            <p:cNvSpPr txBox="1"/>
            <p:nvPr/>
          </p:nvSpPr>
          <p:spPr>
            <a:xfrm>
              <a:off x="1423804" y="2493734"/>
              <a:ext cx="9833806" cy="8754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algn="l" defTabSz="914400">
                <a:defRPr sz="2400"/>
              </a:lvl1pPr>
            </a:lstStyle>
            <a:p>
              <a:r>
                <a:rPr sz="1687">
                  <a:latin typeface="Arial Rounded MT Bold" panose="020F0704030504030204" pitchFamily="34" charset="77"/>
                </a:rPr>
                <a:t>Implementación Observatorios de Mercado Inmobiliario</a:t>
              </a:r>
            </a:p>
          </p:txBody>
        </p:sp>
        <p:sp>
          <p:nvSpPr>
            <p:cNvPr id="346" name="CuadroTexto 14"/>
            <p:cNvSpPr txBox="1"/>
            <p:nvPr/>
          </p:nvSpPr>
          <p:spPr>
            <a:xfrm>
              <a:off x="2344601" y="-335032"/>
              <a:ext cx="7655387" cy="6451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p>
              <a:pPr lvl="1" defTabSz="642915">
                <a:defRPr sz="3000">
                  <a:solidFill>
                    <a:schemeClr val="accent2"/>
                  </a:solidFill>
                </a:defRPr>
              </a:pPr>
              <a:r>
                <a:rPr sz="2109">
                  <a:latin typeface="Arial Rounded MT Bold" panose="020F0704030504030204" pitchFamily="34" charset="77"/>
                </a:rPr>
                <a:t>SOLUCIÓN</a:t>
              </a:r>
            </a:p>
          </p:txBody>
        </p:sp>
        <p:sp>
          <p:nvSpPr>
            <p:cNvPr id="347" name="Rectángulo 16"/>
            <p:cNvSpPr txBox="1"/>
            <p:nvPr/>
          </p:nvSpPr>
          <p:spPr>
            <a:xfrm>
              <a:off x="770446" y="727555"/>
              <a:ext cx="1795093" cy="6451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3000">
                  <a:solidFill>
                    <a:schemeClr val="accent2"/>
                  </a:solidFill>
                </a:defRPr>
              </a:lvl1pPr>
            </a:lstStyle>
            <a:p>
              <a:r>
                <a:rPr sz="2109" dirty="0">
                  <a:solidFill>
                    <a:srgbClr val="C00000"/>
                  </a:solidFill>
                  <a:latin typeface="Arial Rounded MT Bold" panose="020F0704030504030204" pitchFamily="34" charset="77"/>
                </a:rPr>
                <a:t>1</a:t>
              </a:r>
            </a:p>
          </p:txBody>
        </p:sp>
        <p:sp>
          <p:nvSpPr>
            <p:cNvPr id="348" name="Rectángulo 17"/>
            <p:cNvSpPr txBox="1"/>
            <p:nvPr/>
          </p:nvSpPr>
          <p:spPr>
            <a:xfrm>
              <a:off x="701493" y="2432270"/>
              <a:ext cx="1043105" cy="6451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3000">
                  <a:solidFill>
                    <a:schemeClr val="accent2"/>
                  </a:solidFill>
                </a:defRPr>
              </a:lvl1pPr>
            </a:lstStyle>
            <a:p>
              <a:r>
                <a:rPr sz="2109" dirty="0">
                  <a:solidFill>
                    <a:srgbClr val="C00000"/>
                  </a:solidFill>
                  <a:latin typeface="Arial Rounded MT Bold" panose="020F0704030504030204" pitchFamily="34" charset="77"/>
                </a:rPr>
                <a:t>2</a:t>
              </a:r>
            </a:p>
          </p:txBody>
        </p:sp>
        <p:sp>
          <p:nvSpPr>
            <p:cNvPr id="349" name="Rectángulo 18"/>
            <p:cNvSpPr txBox="1"/>
            <p:nvPr/>
          </p:nvSpPr>
          <p:spPr>
            <a:xfrm>
              <a:off x="701493" y="4322551"/>
              <a:ext cx="1353394" cy="6451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3000">
                  <a:solidFill>
                    <a:schemeClr val="accent2"/>
                  </a:solidFill>
                </a:defRPr>
              </a:lvl1pPr>
            </a:lstStyle>
            <a:p>
              <a:r>
                <a:rPr sz="2109" dirty="0">
                  <a:solidFill>
                    <a:srgbClr val="C00000"/>
                  </a:solidFill>
                  <a:latin typeface="Arial Rounded MT Bold" panose="020F0704030504030204" pitchFamily="34" charset="77"/>
                </a:rPr>
                <a:t>3</a:t>
              </a:r>
            </a:p>
          </p:txBody>
        </p:sp>
      </p:grpSp>
      <p:pic>
        <p:nvPicPr>
          <p:cNvPr id="351" name="Imagen" descr="Imagen"/>
          <p:cNvPicPr>
            <a:picLocks noChangeAspect="1"/>
          </p:cNvPicPr>
          <p:nvPr/>
        </p:nvPicPr>
        <p:blipFill>
          <a:blip r:embed="rId3">
            <a:alphaModFix amt="27607"/>
          </a:blip>
          <a:stretch>
            <a:fillRect/>
          </a:stretch>
        </p:blipFill>
        <p:spPr>
          <a:xfrm>
            <a:off x="2302513" y="2600889"/>
            <a:ext cx="8135369" cy="3963386"/>
          </a:xfrm>
          <a:prstGeom prst="rect">
            <a:avLst/>
          </a:prstGeom>
          <a:ln w="88900">
            <a:miter lim="400000"/>
          </a:ln>
        </p:spPr>
      </p:pic>
      <p:sp>
        <p:nvSpPr>
          <p:cNvPr id="15" name="Panorama actual del Catastro nacional">
            <a:extLst>
              <a:ext uri="{FF2B5EF4-FFF2-40B4-BE49-F238E27FC236}">
                <a16:creationId xmlns:a16="http://schemas.microsoft.com/office/drawing/2014/main" id="{62223A04-A20A-FF40-866C-8062B5C85B57}"/>
              </a:ext>
            </a:extLst>
          </p:cNvPr>
          <p:cNvSpPr txBox="1">
            <a:spLocks/>
          </p:cNvSpPr>
          <p:nvPr/>
        </p:nvSpPr>
        <p:spPr>
          <a:xfrm>
            <a:off x="951706" y="228462"/>
            <a:ext cx="11101387"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r>
              <a:rPr lang="es-CO" sz="4400" b="1" dirty="0">
                <a:solidFill>
                  <a:schemeClr val="accent5">
                    <a:lumMod val="75000"/>
                  </a:schemeClr>
                </a:solidFill>
              </a:rPr>
              <a:t>Diagnóstico de la dimensión económica</a:t>
            </a:r>
          </a:p>
        </p:txBody>
      </p:sp>
    </p:spTree>
    <p:extLst>
      <p:ext uri="{BB962C8B-B14F-4D97-AF65-F5344CB8AC3E}">
        <p14:creationId xmlns:p14="http://schemas.microsoft.com/office/powerpoint/2010/main" val="3399836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Diagnóstico de la dimensión económica"/>
          <p:cNvSpPr txBox="1">
            <a:spLocks noGrp="1"/>
          </p:cNvSpPr>
          <p:nvPr>
            <p:ph type="title" idx="4294967295"/>
          </p:nvPr>
        </p:nvSpPr>
        <p:spPr>
          <a:xfrm>
            <a:off x="1270000" y="203200"/>
            <a:ext cx="10464800" cy="254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1pPr>
            <a:lvl2pPr marL="0" marR="0" indent="228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2pPr>
            <a:lvl3pPr marL="0" marR="0" indent="457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3pPr>
            <a:lvl4pPr marL="0" marR="0" indent="685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4pPr>
            <a:lvl5pPr marL="0" marR="0" indent="9144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5pPr>
            <a:lvl6pPr marL="0" marR="0" indent="11430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6pPr>
            <a:lvl7pPr marL="0" marR="0" indent="1371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7pPr>
            <a:lvl8pPr marL="0" marR="0" indent="1600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8pPr>
            <a:lvl9pPr marL="0" marR="0" indent="1828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9pPr>
          </a:lstStyle>
          <a:p>
            <a:r>
              <a:rPr lang="es-CO"/>
              <a:t>Texto del título</a:t>
            </a:r>
            <a:endParaRPr>
              <a:latin typeface="Arial Rounded MT Bold" panose="020F0704030504030204" pitchFamily="34" charset="77"/>
            </a:endParaRPr>
          </a:p>
        </p:txBody>
      </p:sp>
      <p:grpSp>
        <p:nvGrpSpPr>
          <p:cNvPr id="356" name="CuadroTexto 4"/>
          <p:cNvGrpSpPr/>
          <p:nvPr/>
        </p:nvGrpSpPr>
        <p:grpSpPr>
          <a:xfrm>
            <a:off x="457200" y="1063441"/>
            <a:ext cx="11277599" cy="957998"/>
            <a:chOff x="-2345632" y="-162236"/>
            <a:chExt cx="17526253" cy="1362484"/>
          </a:xfrm>
        </p:grpSpPr>
        <p:sp>
          <p:nvSpPr>
            <p:cNvPr id="355" name="CuadroTexto 4"/>
            <p:cNvSpPr txBox="1"/>
            <p:nvPr/>
          </p:nvSpPr>
          <p:spPr>
            <a:xfrm>
              <a:off x="-2345632" y="38098"/>
              <a:ext cx="17526253" cy="1021723"/>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p>
              <a:pPr marL="736673" lvl="1" indent="-334851" algn="ctr" defTabSz="914367">
                <a:buClr>
                  <a:schemeClr val="accent1"/>
                </a:buClr>
                <a:buSzPct val="100000"/>
                <a:buChar char="✓"/>
                <a:defRPr sz="3000"/>
              </a:pPr>
              <a:r>
                <a:rPr sz="2109" dirty="0">
                  <a:solidFill>
                    <a:srgbClr val="C00000"/>
                  </a:solidFill>
                  <a:latin typeface="Arial Rounded MT Bold" panose="020F0704030504030204" pitchFamily="34" charset="77"/>
                </a:rPr>
                <a:t>El </a:t>
              </a:r>
              <a:r>
                <a:rPr sz="2109" dirty="0" err="1">
                  <a:solidFill>
                    <a:srgbClr val="C00000"/>
                  </a:solidFill>
                  <a:latin typeface="Arial Rounded MT Bold" panose="020F0704030504030204" pitchFamily="34" charset="77"/>
                </a:rPr>
                <a:t>recaudo</a:t>
              </a:r>
              <a:r>
                <a:rPr sz="2109" dirty="0">
                  <a:solidFill>
                    <a:srgbClr val="C00000"/>
                  </a:solidFill>
                  <a:latin typeface="Arial Rounded MT Bold" panose="020F0704030504030204" pitchFamily="34" charset="77"/>
                </a:rPr>
                <a:t> del </a:t>
              </a:r>
              <a:r>
                <a:rPr sz="2109" dirty="0" err="1">
                  <a:solidFill>
                    <a:srgbClr val="C00000"/>
                  </a:solidFill>
                  <a:latin typeface="Arial Rounded MT Bold" panose="020F0704030504030204" pitchFamily="34" charset="77"/>
                </a:rPr>
                <a:t>impuesto</a:t>
              </a:r>
              <a:r>
                <a:rPr sz="2109" dirty="0">
                  <a:solidFill>
                    <a:srgbClr val="C00000"/>
                  </a:solidFill>
                  <a:latin typeface="Arial Rounded MT Bold" panose="020F0704030504030204" pitchFamily="34" charset="77"/>
                </a:rPr>
                <a:t> predial </a:t>
              </a:r>
              <a:r>
                <a:rPr sz="2109" dirty="0" err="1">
                  <a:solidFill>
                    <a:srgbClr val="C00000"/>
                  </a:solidFill>
                  <a:latin typeface="Arial Rounded MT Bold" panose="020F0704030504030204" pitchFamily="34" charset="77"/>
                </a:rPr>
                <a:t>unificado</a:t>
              </a:r>
              <a:r>
                <a:rPr sz="2109" dirty="0">
                  <a:solidFill>
                    <a:srgbClr val="C00000"/>
                  </a:solidFill>
                  <a:latin typeface="Arial Rounded MT Bold" panose="020F0704030504030204" pitchFamily="34" charset="77"/>
                </a:rPr>
                <a:t> </a:t>
              </a:r>
              <a:r>
                <a:rPr sz="2109" dirty="0" err="1">
                  <a:solidFill>
                    <a:srgbClr val="C00000"/>
                  </a:solidFill>
                  <a:latin typeface="Arial Rounded MT Bold" panose="020F0704030504030204" pitchFamily="34" charset="77"/>
                </a:rPr>
                <a:t>en</a:t>
              </a:r>
              <a:r>
                <a:rPr sz="2109" dirty="0">
                  <a:solidFill>
                    <a:srgbClr val="C00000"/>
                  </a:solidFill>
                  <a:latin typeface="Arial Rounded MT Bold" panose="020F0704030504030204" pitchFamily="34" charset="77"/>
                </a:rPr>
                <a:t> el </a:t>
              </a:r>
              <a:r>
                <a:rPr sz="2109" dirty="0" err="1">
                  <a:solidFill>
                    <a:srgbClr val="C00000"/>
                  </a:solidFill>
                  <a:latin typeface="Arial Rounded MT Bold" panose="020F0704030504030204" pitchFamily="34" charset="77"/>
                </a:rPr>
                <a:t>país</a:t>
              </a:r>
              <a:r>
                <a:rPr sz="2109" dirty="0">
                  <a:solidFill>
                    <a:srgbClr val="C00000"/>
                  </a:solidFill>
                  <a:latin typeface="Arial Rounded MT Bold" panose="020F0704030504030204" pitchFamily="34" charset="77"/>
                </a:rPr>
                <a:t> se </a:t>
              </a:r>
              <a:r>
                <a:rPr sz="2109" dirty="0" err="1">
                  <a:solidFill>
                    <a:srgbClr val="C00000"/>
                  </a:solidFill>
                  <a:latin typeface="Arial Rounded MT Bold" panose="020F0704030504030204" pitchFamily="34" charset="77"/>
                </a:rPr>
                <a:t>concentra</a:t>
              </a:r>
              <a:r>
                <a:rPr sz="2109" dirty="0">
                  <a:solidFill>
                    <a:srgbClr val="C00000"/>
                  </a:solidFill>
                  <a:latin typeface="Arial Rounded MT Bold" panose="020F0704030504030204" pitchFamily="34" charset="77"/>
                </a:rPr>
                <a:t> </a:t>
              </a:r>
              <a:r>
                <a:rPr sz="2109" dirty="0" err="1">
                  <a:solidFill>
                    <a:srgbClr val="C00000"/>
                  </a:solidFill>
                  <a:latin typeface="Arial Rounded MT Bold" panose="020F0704030504030204" pitchFamily="34" charset="77"/>
                </a:rPr>
                <a:t>principalmente</a:t>
              </a:r>
              <a:r>
                <a:rPr sz="2109" dirty="0">
                  <a:solidFill>
                    <a:srgbClr val="C00000"/>
                  </a:solidFill>
                  <a:latin typeface="Arial Rounded MT Bold" panose="020F0704030504030204" pitchFamily="34" charset="77"/>
                </a:rPr>
                <a:t> </a:t>
              </a:r>
              <a:r>
                <a:rPr sz="2109" dirty="0" err="1">
                  <a:solidFill>
                    <a:srgbClr val="C00000"/>
                  </a:solidFill>
                  <a:latin typeface="Arial Rounded MT Bold" panose="020F0704030504030204" pitchFamily="34" charset="77"/>
                </a:rPr>
                <a:t>en</a:t>
              </a:r>
              <a:r>
                <a:rPr sz="2109" dirty="0">
                  <a:solidFill>
                    <a:srgbClr val="C00000"/>
                  </a:solidFill>
                  <a:latin typeface="Arial Rounded MT Bold" panose="020F0704030504030204" pitchFamily="34" charset="77"/>
                </a:rPr>
                <a:t> Bogotá.</a:t>
              </a:r>
            </a:p>
          </p:txBody>
        </p:sp>
        <p:pic>
          <p:nvPicPr>
            <p:cNvPr id="354" name="CuadroTexto 4" descr="CuadroTexto 4"/>
            <p:cNvPicPr>
              <a:picLocks/>
            </p:cNvPicPr>
            <p:nvPr/>
          </p:nvPicPr>
          <p:blipFill>
            <a:blip r:embed="rId2"/>
            <a:stretch>
              <a:fillRect/>
            </a:stretch>
          </p:blipFill>
          <p:spPr>
            <a:xfrm>
              <a:off x="-2123595" y="-162236"/>
              <a:ext cx="17304216" cy="1362484"/>
            </a:xfrm>
            <a:prstGeom prst="rect">
              <a:avLst/>
            </a:prstGeom>
            <a:effectLst/>
          </p:spPr>
        </p:pic>
      </p:grpSp>
      <p:sp>
        <p:nvSpPr>
          <p:cNvPr id="357" name="Rectángulo 65"/>
          <p:cNvSpPr/>
          <p:nvPr/>
        </p:nvSpPr>
        <p:spPr>
          <a:xfrm rot="16200000">
            <a:off x="5903199" y="-1322502"/>
            <a:ext cx="292530" cy="8160486"/>
          </a:xfrm>
          <a:prstGeom prst="rect">
            <a:avLst/>
          </a:prstGeom>
          <a:solidFill>
            <a:srgbClr val="A6A6A6">
              <a:alpha val="60000"/>
            </a:srgbClr>
          </a:solidFill>
          <a:ln w="12700">
            <a:miter lim="400000"/>
          </a:ln>
        </p:spPr>
        <p:txBody>
          <a:bodyPr lIns="32146" rIns="32146" anchor="ctr"/>
          <a:lstStyle/>
          <a:p>
            <a:pPr defTabSz="642915">
              <a:defRPr sz="2000">
                <a:latin typeface="Calibri"/>
                <a:ea typeface="Calibri"/>
                <a:cs typeface="Calibri"/>
                <a:sym typeface="Calibri"/>
              </a:defRPr>
            </a:pPr>
            <a:endParaRPr sz="1406">
              <a:latin typeface="Arial Rounded MT Bold" panose="020F0704030504030204" pitchFamily="34" charset="77"/>
            </a:endParaRPr>
          </a:p>
        </p:txBody>
      </p:sp>
      <p:sp>
        <p:nvSpPr>
          <p:cNvPr id="358" name="Rectángulo 64"/>
          <p:cNvSpPr/>
          <p:nvPr/>
        </p:nvSpPr>
        <p:spPr>
          <a:xfrm rot="16200000">
            <a:off x="6257053" y="1248312"/>
            <a:ext cx="292530" cy="7326349"/>
          </a:xfrm>
          <a:prstGeom prst="rect">
            <a:avLst/>
          </a:prstGeom>
          <a:solidFill>
            <a:srgbClr val="A6A6A6">
              <a:alpha val="60000"/>
            </a:srgbClr>
          </a:solidFill>
          <a:ln w="12700">
            <a:miter lim="400000"/>
          </a:ln>
        </p:spPr>
        <p:txBody>
          <a:bodyPr lIns="32146" rIns="32146" anchor="ctr"/>
          <a:lstStyle/>
          <a:p>
            <a:pPr defTabSz="642915">
              <a:defRPr sz="2000">
                <a:latin typeface="Calibri"/>
                <a:ea typeface="Calibri"/>
                <a:cs typeface="Calibri"/>
                <a:sym typeface="Calibri"/>
              </a:defRPr>
            </a:pPr>
            <a:endParaRPr sz="1406">
              <a:latin typeface="Arial Rounded MT Bold" panose="020F0704030504030204" pitchFamily="34" charset="77"/>
            </a:endParaRPr>
          </a:p>
        </p:txBody>
      </p:sp>
      <p:sp>
        <p:nvSpPr>
          <p:cNvPr id="359" name="Rectángulo 61"/>
          <p:cNvSpPr/>
          <p:nvPr/>
        </p:nvSpPr>
        <p:spPr>
          <a:xfrm rot="16200000">
            <a:off x="6254053" y="331742"/>
            <a:ext cx="292530" cy="7326349"/>
          </a:xfrm>
          <a:prstGeom prst="rect">
            <a:avLst/>
          </a:prstGeom>
          <a:solidFill>
            <a:srgbClr val="A6A6A6">
              <a:alpha val="60000"/>
            </a:srgbClr>
          </a:solidFill>
          <a:ln w="12700">
            <a:miter lim="400000"/>
          </a:ln>
        </p:spPr>
        <p:txBody>
          <a:bodyPr lIns="32146" rIns="32146" anchor="ctr"/>
          <a:lstStyle/>
          <a:p>
            <a:pPr defTabSz="642915">
              <a:defRPr sz="2000">
                <a:latin typeface="Calibri"/>
                <a:ea typeface="Calibri"/>
                <a:cs typeface="Calibri"/>
                <a:sym typeface="Calibri"/>
              </a:defRPr>
            </a:pPr>
            <a:endParaRPr sz="1406">
              <a:latin typeface="Arial Rounded MT Bold" panose="020F0704030504030204" pitchFamily="34" charset="77"/>
            </a:endParaRPr>
          </a:p>
        </p:txBody>
      </p:sp>
      <p:sp>
        <p:nvSpPr>
          <p:cNvPr id="360" name="Rectángulo 50"/>
          <p:cNvSpPr/>
          <p:nvPr/>
        </p:nvSpPr>
        <p:spPr>
          <a:xfrm>
            <a:off x="8091141" y="2906066"/>
            <a:ext cx="1049141" cy="2156176"/>
          </a:xfrm>
          <a:prstGeom prst="rect">
            <a:avLst/>
          </a:prstGeom>
          <a:solidFill>
            <a:srgbClr val="B4222B">
              <a:alpha val="80000"/>
            </a:srgbClr>
          </a:solidFill>
          <a:ln w="12700">
            <a:miter lim="400000"/>
          </a:ln>
        </p:spPr>
        <p:txBody>
          <a:bodyPr lIns="32146" rIns="32146" anchor="ctr"/>
          <a:lstStyle/>
          <a:p>
            <a:pPr defTabSz="642915">
              <a:defRPr sz="2000">
                <a:latin typeface="Calibri"/>
                <a:ea typeface="Calibri"/>
                <a:cs typeface="Calibri"/>
                <a:sym typeface="Calibri"/>
              </a:defRPr>
            </a:pPr>
            <a:endParaRPr sz="1266">
              <a:latin typeface="Arial Rounded MT Bold" panose="020F0704030504030204" pitchFamily="34" charset="77"/>
            </a:endParaRPr>
          </a:p>
        </p:txBody>
      </p:sp>
      <p:sp>
        <p:nvSpPr>
          <p:cNvPr id="361" name="Rectángulo 49"/>
          <p:cNvSpPr/>
          <p:nvPr/>
        </p:nvSpPr>
        <p:spPr>
          <a:xfrm>
            <a:off x="6493320" y="2906066"/>
            <a:ext cx="963646" cy="2156176"/>
          </a:xfrm>
          <a:prstGeom prst="rect">
            <a:avLst/>
          </a:prstGeom>
          <a:solidFill>
            <a:srgbClr val="B4222B">
              <a:alpha val="80000"/>
            </a:srgbClr>
          </a:solidFill>
          <a:ln w="12700">
            <a:miter lim="400000"/>
          </a:ln>
        </p:spPr>
        <p:txBody>
          <a:bodyPr lIns="32146" rIns="32146" anchor="ctr"/>
          <a:lstStyle/>
          <a:p>
            <a:pPr defTabSz="642915">
              <a:defRPr sz="2000">
                <a:latin typeface="Calibri"/>
                <a:ea typeface="Calibri"/>
                <a:cs typeface="Calibri"/>
                <a:sym typeface="Calibri"/>
              </a:defRPr>
            </a:pPr>
            <a:endParaRPr sz="1406">
              <a:latin typeface="Arial Rounded MT Bold" panose="020F0704030504030204" pitchFamily="34" charset="77"/>
            </a:endParaRPr>
          </a:p>
        </p:txBody>
      </p:sp>
      <p:sp>
        <p:nvSpPr>
          <p:cNvPr id="362" name="Rectángulo 48"/>
          <p:cNvSpPr/>
          <p:nvPr/>
        </p:nvSpPr>
        <p:spPr>
          <a:xfrm>
            <a:off x="4434446" y="2906066"/>
            <a:ext cx="1152257" cy="2156176"/>
          </a:xfrm>
          <a:prstGeom prst="rect">
            <a:avLst/>
          </a:prstGeom>
          <a:solidFill>
            <a:srgbClr val="B4222B">
              <a:alpha val="80000"/>
            </a:srgbClr>
          </a:solidFill>
          <a:ln w="12700">
            <a:miter lim="400000"/>
          </a:ln>
        </p:spPr>
        <p:txBody>
          <a:bodyPr lIns="32146" rIns="32146" anchor="ctr"/>
          <a:lstStyle/>
          <a:p>
            <a:pPr defTabSz="642915">
              <a:defRPr sz="2000">
                <a:latin typeface="Calibri"/>
                <a:ea typeface="Calibri"/>
                <a:cs typeface="Calibri"/>
                <a:sym typeface="Calibri"/>
              </a:defRPr>
            </a:pPr>
            <a:endParaRPr sz="1406">
              <a:latin typeface="Arial Rounded MT Bold" panose="020F0704030504030204" pitchFamily="34" charset="77"/>
            </a:endParaRPr>
          </a:p>
        </p:txBody>
      </p:sp>
      <p:sp>
        <p:nvSpPr>
          <p:cNvPr id="363" name="Rectángulo 47"/>
          <p:cNvSpPr/>
          <p:nvPr/>
        </p:nvSpPr>
        <p:spPr>
          <a:xfrm>
            <a:off x="1969220" y="2902950"/>
            <a:ext cx="1771392" cy="2159293"/>
          </a:xfrm>
          <a:prstGeom prst="rect">
            <a:avLst/>
          </a:prstGeom>
          <a:solidFill>
            <a:srgbClr val="B4222B">
              <a:alpha val="80000"/>
            </a:srgbClr>
          </a:solidFill>
          <a:ln w="12700">
            <a:miter lim="400000"/>
          </a:ln>
        </p:spPr>
        <p:txBody>
          <a:bodyPr lIns="32146" rIns="32146" anchor="ctr"/>
          <a:lstStyle/>
          <a:p>
            <a:pPr algn="ctr" defTabSz="642915">
              <a:defRPr sz="2000">
                <a:latin typeface="Calibri"/>
                <a:ea typeface="Calibri"/>
                <a:cs typeface="Calibri"/>
                <a:sym typeface="Calibri"/>
              </a:defRPr>
            </a:pPr>
            <a:r>
              <a:rPr lang="es-ES" sz="1406" dirty="0">
                <a:latin typeface="Arial Rounded MT Bold" panose="020F0704030504030204" pitchFamily="34" charset="77"/>
              </a:rPr>
              <a:t>º</a:t>
            </a:r>
            <a:endParaRPr sz="1406" dirty="0">
              <a:latin typeface="Arial Rounded MT Bold" panose="020F0704030504030204" pitchFamily="34" charset="77"/>
            </a:endParaRPr>
          </a:p>
        </p:txBody>
      </p:sp>
      <p:sp>
        <p:nvSpPr>
          <p:cNvPr id="364" name="Rectángulo 4"/>
          <p:cNvSpPr txBox="1"/>
          <p:nvPr/>
        </p:nvSpPr>
        <p:spPr>
          <a:xfrm>
            <a:off x="4084940" y="2595879"/>
            <a:ext cx="4635286" cy="308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defTabSz="914400">
              <a:defRPr sz="2000" b="1">
                <a:latin typeface="Arial"/>
                <a:ea typeface="Arial"/>
                <a:cs typeface="Arial"/>
                <a:sym typeface="Arial"/>
              </a:defRPr>
            </a:lvl1pPr>
          </a:lstStyle>
          <a:p>
            <a:r>
              <a:rPr sz="1406">
                <a:latin typeface="Arial Rounded MT Bold" panose="020F0704030504030204" pitchFamily="34" charset="77"/>
              </a:rPr>
              <a:t>Recaudo predial, 2014, según autoridad catastral</a:t>
            </a:r>
          </a:p>
        </p:txBody>
      </p:sp>
      <p:sp>
        <p:nvSpPr>
          <p:cNvPr id="365" name="CuadroTexto 6"/>
          <p:cNvSpPr txBox="1"/>
          <p:nvPr/>
        </p:nvSpPr>
        <p:spPr>
          <a:xfrm>
            <a:off x="2396858" y="3208788"/>
            <a:ext cx="1006709" cy="2654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defTabSz="914400">
              <a:defRPr sz="1600" b="1">
                <a:latin typeface="Arial"/>
                <a:ea typeface="Arial"/>
                <a:cs typeface="Arial"/>
                <a:sym typeface="Arial"/>
              </a:defRPr>
            </a:lvl1pPr>
          </a:lstStyle>
          <a:p>
            <a:r>
              <a:rPr sz="1125" dirty="0" err="1">
                <a:latin typeface="Arial Rounded MT Bold" panose="020F0704030504030204" pitchFamily="34" charset="77"/>
              </a:rPr>
              <a:t>Entidad</a:t>
            </a:r>
            <a:endParaRPr sz="1125" dirty="0">
              <a:latin typeface="Arial Rounded MT Bold" panose="020F0704030504030204" pitchFamily="34" charset="77"/>
            </a:endParaRPr>
          </a:p>
        </p:txBody>
      </p:sp>
      <p:sp>
        <p:nvSpPr>
          <p:cNvPr id="366" name="CuadroTexto 7"/>
          <p:cNvSpPr txBox="1"/>
          <p:nvPr/>
        </p:nvSpPr>
        <p:spPr>
          <a:xfrm>
            <a:off x="3881028" y="3154389"/>
            <a:ext cx="624610" cy="2654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1600" b="1">
                <a:latin typeface="Arial"/>
                <a:ea typeface="Arial"/>
                <a:cs typeface="Arial"/>
                <a:sym typeface="Arial"/>
              </a:defRPr>
            </a:lvl1pPr>
          </a:lstStyle>
          <a:p>
            <a:r>
              <a:rPr sz="1125">
                <a:latin typeface="Arial Rounded MT Bold" panose="020F0704030504030204" pitchFamily="34" charset="77"/>
              </a:rPr>
              <a:t>Mpios</a:t>
            </a:r>
          </a:p>
        </p:txBody>
      </p:sp>
      <p:sp>
        <p:nvSpPr>
          <p:cNvPr id="367" name="CuadroTexto 8"/>
          <p:cNvSpPr txBox="1"/>
          <p:nvPr/>
        </p:nvSpPr>
        <p:spPr>
          <a:xfrm>
            <a:off x="4475107" y="3008475"/>
            <a:ext cx="931679" cy="438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p>
            <a:pPr algn="ctr" defTabSz="642915">
              <a:defRPr sz="1600" b="1">
                <a:latin typeface="Arial"/>
                <a:ea typeface="Arial"/>
                <a:cs typeface="Arial"/>
                <a:sym typeface="Arial"/>
              </a:defRPr>
            </a:pPr>
            <a:r>
              <a:rPr sz="1125" dirty="0" err="1">
                <a:latin typeface="Arial Rounded MT Bold" panose="020F0704030504030204" pitchFamily="34" charset="77"/>
              </a:rPr>
              <a:t>Numero</a:t>
            </a:r>
            <a:r>
              <a:rPr sz="1125" dirty="0">
                <a:latin typeface="Arial Rounded MT Bold" panose="020F0704030504030204" pitchFamily="34" charset="77"/>
              </a:rPr>
              <a:t> de</a:t>
            </a:r>
          </a:p>
          <a:p>
            <a:pPr algn="ctr" defTabSz="642915">
              <a:defRPr sz="1600" b="1">
                <a:latin typeface="Arial"/>
                <a:ea typeface="Arial"/>
                <a:cs typeface="Arial"/>
                <a:sym typeface="Arial"/>
              </a:defRPr>
            </a:pPr>
            <a:r>
              <a:rPr sz="1125" dirty="0" err="1">
                <a:latin typeface="Arial Rounded MT Bold" panose="020F0704030504030204" pitchFamily="34" charset="77"/>
              </a:rPr>
              <a:t>predios</a:t>
            </a:r>
            <a:endParaRPr sz="1125" dirty="0">
              <a:latin typeface="Arial Rounded MT Bold" panose="020F0704030504030204" pitchFamily="34" charset="77"/>
            </a:endParaRPr>
          </a:p>
        </p:txBody>
      </p:sp>
      <p:sp>
        <p:nvSpPr>
          <p:cNvPr id="368" name="CuadroTexto 9"/>
          <p:cNvSpPr txBox="1"/>
          <p:nvPr/>
        </p:nvSpPr>
        <p:spPr>
          <a:xfrm>
            <a:off x="5505224" y="2862564"/>
            <a:ext cx="931679" cy="6117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p>
            <a:pPr algn="ctr" defTabSz="642915">
              <a:defRPr sz="1600" b="1">
                <a:latin typeface="Arial"/>
                <a:ea typeface="Arial"/>
                <a:cs typeface="Arial"/>
                <a:sym typeface="Arial"/>
              </a:defRPr>
            </a:pPr>
            <a:r>
              <a:rPr sz="1125" dirty="0" err="1">
                <a:latin typeface="Arial Rounded MT Bold" panose="020F0704030504030204" pitchFamily="34" charset="77"/>
              </a:rPr>
              <a:t>Recaudo</a:t>
            </a:r>
            <a:endParaRPr sz="1125" dirty="0">
              <a:latin typeface="Arial Rounded MT Bold" panose="020F0704030504030204" pitchFamily="34" charset="77"/>
            </a:endParaRPr>
          </a:p>
          <a:p>
            <a:pPr algn="ctr" defTabSz="642915">
              <a:defRPr sz="1600" b="1">
                <a:latin typeface="Arial"/>
                <a:ea typeface="Arial"/>
                <a:cs typeface="Arial"/>
                <a:sym typeface="Arial"/>
              </a:defRPr>
            </a:pPr>
            <a:r>
              <a:rPr sz="1125" dirty="0">
                <a:latin typeface="Arial Rounded MT Bold" panose="020F0704030504030204" pitchFamily="34" charset="77"/>
              </a:rPr>
              <a:t>predial</a:t>
            </a:r>
          </a:p>
          <a:p>
            <a:pPr algn="ctr" defTabSz="642915">
              <a:defRPr sz="1600" b="1">
                <a:latin typeface="Arial"/>
                <a:ea typeface="Arial"/>
                <a:cs typeface="Arial"/>
                <a:sym typeface="Arial"/>
              </a:defRPr>
            </a:pPr>
            <a:r>
              <a:rPr sz="1125" dirty="0">
                <a:latin typeface="Arial Rounded MT Bold" panose="020F0704030504030204" pitchFamily="34" charset="77"/>
              </a:rPr>
              <a:t>(</a:t>
            </a:r>
            <a:r>
              <a:rPr sz="1125" dirty="0" err="1">
                <a:latin typeface="Arial Rounded MT Bold" panose="020F0704030504030204" pitchFamily="34" charset="77"/>
              </a:rPr>
              <a:t>millones</a:t>
            </a:r>
            <a:r>
              <a:rPr sz="1125" dirty="0">
                <a:latin typeface="Arial Rounded MT Bold" panose="020F0704030504030204" pitchFamily="34" charset="77"/>
              </a:rPr>
              <a:t> $)</a:t>
            </a:r>
          </a:p>
        </p:txBody>
      </p:sp>
      <p:sp>
        <p:nvSpPr>
          <p:cNvPr id="369" name="CuadroTexto 10"/>
          <p:cNvSpPr txBox="1"/>
          <p:nvPr/>
        </p:nvSpPr>
        <p:spPr>
          <a:xfrm>
            <a:off x="6535343" y="3004122"/>
            <a:ext cx="931679" cy="438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p>
            <a:pPr defTabSz="642915">
              <a:defRPr sz="1600" b="1">
                <a:latin typeface="Arial"/>
                <a:ea typeface="Arial"/>
                <a:cs typeface="Arial"/>
                <a:sym typeface="Arial"/>
              </a:defRPr>
            </a:pPr>
            <a:r>
              <a:rPr sz="1125">
                <a:latin typeface="Arial Rounded MT Bold" panose="020F0704030504030204" pitchFamily="34" charset="77"/>
              </a:rPr>
              <a:t>Recaudo</a:t>
            </a:r>
          </a:p>
          <a:p>
            <a:pPr defTabSz="642915">
              <a:defRPr sz="1600" b="1">
                <a:latin typeface="Arial"/>
                <a:ea typeface="Arial"/>
                <a:cs typeface="Arial"/>
                <a:sym typeface="Arial"/>
              </a:defRPr>
            </a:pPr>
            <a:r>
              <a:rPr sz="1125">
                <a:latin typeface="Arial Rounded MT Bold" panose="020F0704030504030204" pitchFamily="34" charset="77"/>
              </a:rPr>
              <a:t>por predio</a:t>
            </a:r>
          </a:p>
        </p:txBody>
      </p:sp>
      <p:sp>
        <p:nvSpPr>
          <p:cNvPr id="370" name="CuadroTexto 11"/>
          <p:cNvSpPr txBox="1"/>
          <p:nvPr/>
        </p:nvSpPr>
        <p:spPr>
          <a:xfrm>
            <a:off x="7684032" y="3059589"/>
            <a:ext cx="931679" cy="2654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defTabSz="914400">
              <a:defRPr sz="1600" b="1">
                <a:latin typeface="Arial"/>
                <a:ea typeface="Arial"/>
                <a:cs typeface="Arial"/>
                <a:sym typeface="Arial"/>
              </a:defRPr>
            </a:lvl1pPr>
          </a:lstStyle>
          <a:p>
            <a:r>
              <a:rPr sz="1125" dirty="0">
                <a:latin typeface="Arial Rounded MT Bold" panose="020F0704030504030204" pitchFamily="34" charset="77"/>
              </a:rPr>
              <a:t>%</a:t>
            </a:r>
          </a:p>
        </p:txBody>
      </p:sp>
      <p:sp>
        <p:nvSpPr>
          <p:cNvPr id="371" name="CuadroTexto 12"/>
          <p:cNvSpPr txBox="1"/>
          <p:nvPr/>
        </p:nvSpPr>
        <p:spPr>
          <a:xfrm>
            <a:off x="8206429" y="3073508"/>
            <a:ext cx="931679" cy="2654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defTabSz="914400">
              <a:defRPr sz="1600" b="1">
                <a:latin typeface="Arial"/>
                <a:ea typeface="Arial"/>
                <a:cs typeface="Arial"/>
                <a:sym typeface="Arial"/>
              </a:defRPr>
            </a:lvl1pPr>
          </a:lstStyle>
          <a:p>
            <a:r>
              <a:rPr sz="1125" dirty="0">
                <a:latin typeface="Arial Rounded MT Bold" panose="020F0704030504030204" pitchFamily="34" charset="77"/>
              </a:rPr>
              <a:t>Población</a:t>
            </a:r>
          </a:p>
        </p:txBody>
      </p:sp>
      <p:sp>
        <p:nvSpPr>
          <p:cNvPr id="372" name="CuadroTexto 13"/>
          <p:cNvSpPr txBox="1"/>
          <p:nvPr/>
        </p:nvSpPr>
        <p:spPr>
          <a:xfrm>
            <a:off x="9258090" y="3001390"/>
            <a:ext cx="1049141" cy="438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p>
            <a:pPr defTabSz="642915">
              <a:defRPr sz="1600" b="1">
                <a:latin typeface="Arial"/>
                <a:ea typeface="Arial"/>
                <a:cs typeface="Arial"/>
                <a:sym typeface="Arial"/>
              </a:defRPr>
            </a:pPr>
            <a:r>
              <a:rPr sz="1125" dirty="0">
                <a:latin typeface="Arial Rounded MT Bold" panose="020F0704030504030204" pitchFamily="34" charset="77"/>
              </a:rPr>
              <a:t>Predial </a:t>
            </a:r>
          </a:p>
          <a:p>
            <a:pPr defTabSz="642915">
              <a:defRPr sz="1600" b="1">
                <a:latin typeface="Arial"/>
                <a:ea typeface="Arial"/>
                <a:cs typeface="Arial"/>
                <a:sym typeface="Arial"/>
              </a:defRPr>
            </a:pPr>
            <a:r>
              <a:rPr sz="1125" dirty="0">
                <a:latin typeface="Arial Rounded MT Bold" panose="020F0704030504030204" pitchFamily="34" charset="77"/>
              </a:rPr>
              <a:t>per capita</a:t>
            </a:r>
          </a:p>
        </p:txBody>
      </p:sp>
      <p:sp>
        <p:nvSpPr>
          <p:cNvPr id="373" name="CuadroTexto 14"/>
          <p:cNvSpPr txBox="1"/>
          <p:nvPr/>
        </p:nvSpPr>
        <p:spPr>
          <a:xfrm>
            <a:off x="2200033" y="3550609"/>
            <a:ext cx="687596" cy="308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406" dirty="0">
                <a:latin typeface="Arial Rounded MT Bold" panose="020F0704030504030204" pitchFamily="34" charset="77"/>
              </a:rPr>
              <a:t>IGAC</a:t>
            </a:r>
          </a:p>
        </p:txBody>
      </p:sp>
      <p:sp>
        <p:nvSpPr>
          <p:cNvPr id="374" name="CuadroTexto 15"/>
          <p:cNvSpPr txBox="1"/>
          <p:nvPr/>
        </p:nvSpPr>
        <p:spPr>
          <a:xfrm>
            <a:off x="2175770" y="3863000"/>
            <a:ext cx="836193" cy="308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rIns="32146">
            <a:spAutoFit/>
          </a:bodyPr>
          <a:lstStyle>
            <a:lvl1pPr algn="l" defTabSz="914400">
              <a:defRPr sz="2000">
                <a:latin typeface="Arial"/>
                <a:ea typeface="Arial"/>
                <a:cs typeface="Arial"/>
                <a:sym typeface="Arial"/>
              </a:defRPr>
            </a:lvl1pPr>
          </a:lstStyle>
          <a:p>
            <a:r>
              <a:rPr sz="1406" dirty="0">
                <a:latin typeface="Arial Rounded MT Bold" panose="020F0704030504030204" pitchFamily="34" charset="77"/>
              </a:rPr>
              <a:t>Bogotá</a:t>
            </a:r>
          </a:p>
        </p:txBody>
      </p:sp>
      <p:sp>
        <p:nvSpPr>
          <p:cNvPr id="375" name="CuadroTexto 16"/>
          <p:cNvSpPr txBox="1"/>
          <p:nvPr/>
        </p:nvSpPr>
        <p:spPr>
          <a:xfrm>
            <a:off x="2152114" y="4128424"/>
            <a:ext cx="1668962" cy="741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rIns="32146">
            <a:spAutoFit/>
          </a:bodyPr>
          <a:lstStyle/>
          <a:p>
            <a:pPr defTabSz="642915">
              <a:defRPr sz="2000">
                <a:latin typeface="Arial"/>
                <a:ea typeface="Arial"/>
                <a:cs typeface="Arial"/>
                <a:sym typeface="Arial"/>
              </a:defRPr>
            </a:pPr>
            <a:r>
              <a:rPr sz="1406" dirty="0" err="1">
                <a:latin typeface="Arial Rounded MT Bold" panose="020F0704030504030204" pitchFamily="34" charset="77"/>
              </a:rPr>
              <a:t>Catastros</a:t>
            </a:r>
            <a:endParaRPr sz="1406" dirty="0">
              <a:latin typeface="Arial Rounded MT Bold" panose="020F0704030504030204" pitchFamily="34" charset="77"/>
            </a:endParaRPr>
          </a:p>
          <a:p>
            <a:pPr defTabSz="642915">
              <a:defRPr sz="2000">
                <a:latin typeface="Arial"/>
                <a:ea typeface="Arial"/>
                <a:cs typeface="Arial"/>
                <a:sym typeface="Arial"/>
              </a:defRPr>
            </a:pPr>
            <a:r>
              <a:rPr sz="1406" dirty="0" err="1">
                <a:latin typeface="Arial Rounded MT Bold" panose="020F0704030504030204" pitchFamily="34" charset="77"/>
              </a:rPr>
              <a:t>descentralizados</a:t>
            </a:r>
            <a:endParaRPr sz="1406" dirty="0">
              <a:latin typeface="Arial Rounded MT Bold" panose="020F0704030504030204" pitchFamily="34" charset="77"/>
            </a:endParaRPr>
          </a:p>
          <a:p>
            <a:pPr defTabSz="642915">
              <a:defRPr sz="2000">
                <a:latin typeface="Arial"/>
                <a:ea typeface="Arial"/>
                <a:cs typeface="Arial"/>
                <a:sym typeface="Arial"/>
              </a:defRPr>
            </a:pPr>
            <a:r>
              <a:rPr sz="1406" dirty="0">
                <a:latin typeface="Arial Rounded MT Bold" panose="020F0704030504030204" pitchFamily="34" charset="77"/>
              </a:rPr>
              <a:t>(sin </a:t>
            </a:r>
            <a:r>
              <a:rPr sz="1406" dirty="0" err="1">
                <a:latin typeface="Arial Rounded MT Bold" panose="020F0704030504030204" pitchFamily="34" charset="77"/>
              </a:rPr>
              <a:t>Bgt</a:t>
            </a:r>
            <a:r>
              <a:rPr sz="1406" dirty="0">
                <a:latin typeface="Arial Rounded MT Bold" panose="020F0704030504030204" pitchFamily="34" charset="77"/>
              </a:rPr>
              <a:t>)</a:t>
            </a:r>
          </a:p>
        </p:txBody>
      </p:sp>
      <p:sp>
        <p:nvSpPr>
          <p:cNvPr id="376" name="CuadroTexto 17"/>
          <p:cNvSpPr txBox="1"/>
          <p:nvPr/>
        </p:nvSpPr>
        <p:spPr>
          <a:xfrm>
            <a:off x="3959297" y="3546662"/>
            <a:ext cx="687596" cy="308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406" dirty="0">
                <a:latin typeface="Arial Rounded MT Bold" panose="020F0704030504030204" pitchFamily="34" charset="77"/>
              </a:rPr>
              <a:t>975</a:t>
            </a:r>
          </a:p>
        </p:txBody>
      </p:sp>
      <p:sp>
        <p:nvSpPr>
          <p:cNvPr id="377" name="CuadroTexto 18"/>
          <p:cNvSpPr txBox="1"/>
          <p:nvPr/>
        </p:nvSpPr>
        <p:spPr>
          <a:xfrm>
            <a:off x="4021951" y="3864050"/>
            <a:ext cx="219089" cy="308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406">
                <a:latin typeface="Arial Rounded MT Bold" panose="020F0704030504030204" pitchFamily="34" charset="77"/>
              </a:rPr>
              <a:t>1</a:t>
            </a:r>
          </a:p>
        </p:txBody>
      </p:sp>
      <p:sp>
        <p:nvSpPr>
          <p:cNvPr id="378" name="CuadroTexto 19"/>
          <p:cNvSpPr txBox="1"/>
          <p:nvPr/>
        </p:nvSpPr>
        <p:spPr>
          <a:xfrm>
            <a:off x="3938174" y="4307592"/>
            <a:ext cx="386642" cy="308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406">
                <a:latin typeface="Arial Rounded MT Bold" panose="020F0704030504030204" pitchFamily="34" charset="77"/>
              </a:rPr>
              <a:t>126</a:t>
            </a:r>
          </a:p>
        </p:txBody>
      </p:sp>
      <p:sp>
        <p:nvSpPr>
          <p:cNvPr id="379" name="CuadroTexto 20"/>
          <p:cNvSpPr txBox="1"/>
          <p:nvPr/>
        </p:nvSpPr>
        <p:spPr>
          <a:xfrm>
            <a:off x="2132981" y="4779570"/>
            <a:ext cx="1334793" cy="308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406" dirty="0">
                <a:latin typeface="Arial Rounded MT Bold" panose="020F0704030504030204" pitchFamily="34" charset="77"/>
              </a:rPr>
              <a:t>Total Nacional</a:t>
            </a:r>
          </a:p>
        </p:txBody>
      </p:sp>
      <p:sp>
        <p:nvSpPr>
          <p:cNvPr id="380" name="CuadroTexto 21"/>
          <p:cNvSpPr txBox="1"/>
          <p:nvPr/>
        </p:nvSpPr>
        <p:spPr>
          <a:xfrm>
            <a:off x="3837380" y="4760731"/>
            <a:ext cx="647664" cy="308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rIns="32146">
            <a:spAutoFit/>
          </a:bodyPr>
          <a:lstStyle>
            <a:lvl1pPr algn="l" defTabSz="914400">
              <a:defRPr sz="2000">
                <a:latin typeface="Arial"/>
                <a:ea typeface="Arial"/>
                <a:cs typeface="Arial"/>
                <a:sym typeface="Arial"/>
              </a:defRPr>
            </a:lvl1pPr>
          </a:lstStyle>
          <a:p>
            <a:r>
              <a:rPr sz="1406" dirty="0">
                <a:latin typeface="Arial Rounded MT Bold" panose="020F0704030504030204" pitchFamily="34" charset="77"/>
              </a:rPr>
              <a:t>1.102</a:t>
            </a:r>
          </a:p>
        </p:txBody>
      </p:sp>
      <p:sp>
        <p:nvSpPr>
          <p:cNvPr id="381" name="CuadroTexto 22"/>
          <p:cNvSpPr txBox="1"/>
          <p:nvPr/>
        </p:nvSpPr>
        <p:spPr>
          <a:xfrm>
            <a:off x="4480198" y="3547602"/>
            <a:ext cx="971449" cy="308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dirty="0">
                <a:latin typeface="Arial Rounded MT Bold" panose="020F0704030504030204" pitchFamily="34" charset="77"/>
              </a:rPr>
              <a:t>10.178.1</a:t>
            </a:r>
            <a:r>
              <a:rPr sz="1406" dirty="0">
                <a:latin typeface="Arial Rounded MT Bold" panose="020F0704030504030204" pitchFamily="34" charset="77"/>
              </a:rPr>
              <a:t>94</a:t>
            </a:r>
          </a:p>
        </p:txBody>
      </p:sp>
      <p:sp>
        <p:nvSpPr>
          <p:cNvPr id="382" name="CuadroTexto 23"/>
          <p:cNvSpPr txBox="1"/>
          <p:nvPr/>
        </p:nvSpPr>
        <p:spPr>
          <a:xfrm>
            <a:off x="4557596" y="3864989"/>
            <a:ext cx="875187" cy="28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dirty="0">
                <a:latin typeface="Arial Rounded MT Bold" panose="020F0704030504030204" pitchFamily="34" charset="77"/>
              </a:rPr>
              <a:t>2.384.390</a:t>
            </a:r>
          </a:p>
        </p:txBody>
      </p:sp>
      <p:sp>
        <p:nvSpPr>
          <p:cNvPr id="383" name="CuadroTexto 24"/>
          <p:cNvSpPr txBox="1"/>
          <p:nvPr/>
        </p:nvSpPr>
        <p:spPr>
          <a:xfrm>
            <a:off x="4545484" y="4317561"/>
            <a:ext cx="969384" cy="28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dirty="0">
                <a:latin typeface="Arial Rounded MT Bold" panose="020F0704030504030204" pitchFamily="34" charset="77"/>
              </a:rPr>
              <a:t>2.906.426</a:t>
            </a:r>
          </a:p>
        </p:txBody>
      </p:sp>
      <p:sp>
        <p:nvSpPr>
          <p:cNvPr id="384" name="CuadroTexto 25"/>
          <p:cNvSpPr txBox="1"/>
          <p:nvPr/>
        </p:nvSpPr>
        <p:spPr>
          <a:xfrm>
            <a:off x="4474271" y="4769172"/>
            <a:ext cx="968446" cy="28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dirty="0">
                <a:latin typeface="Arial Rounded MT Bold" panose="020F0704030504030204" pitchFamily="34" charset="77"/>
              </a:rPr>
              <a:t>15.469.010</a:t>
            </a:r>
          </a:p>
        </p:txBody>
      </p:sp>
      <p:sp>
        <p:nvSpPr>
          <p:cNvPr id="385" name="CuadroTexto 26"/>
          <p:cNvSpPr txBox="1"/>
          <p:nvPr/>
        </p:nvSpPr>
        <p:spPr>
          <a:xfrm>
            <a:off x="5595745" y="3547602"/>
            <a:ext cx="971449" cy="28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a:latin typeface="Arial Rounded MT Bold" panose="020F0704030504030204" pitchFamily="34" charset="77"/>
              </a:rPr>
              <a:t>2.041.170</a:t>
            </a:r>
          </a:p>
        </p:txBody>
      </p:sp>
      <p:sp>
        <p:nvSpPr>
          <p:cNvPr id="386" name="CuadroTexto 27"/>
          <p:cNvSpPr txBox="1"/>
          <p:nvPr/>
        </p:nvSpPr>
        <p:spPr>
          <a:xfrm>
            <a:off x="5592062" y="3864989"/>
            <a:ext cx="875187" cy="28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a:latin typeface="Arial Rounded MT Bold" panose="020F0704030504030204" pitchFamily="34" charset="77"/>
              </a:rPr>
              <a:t>2.044.135</a:t>
            </a:r>
          </a:p>
        </p:txBody>
      </p:sp>
      <p:sp>
        <p:nvSpPr>
          <p:cNvPr id="387" name="CuadroTexto 28"/>
          <p:cNvSpPr txBox="1"/>
          <p:nvPr/>
        </p:nvSpPr>
        <p:spPr>
          <a:xfrm>
            <a:off x="5594047" y="4317561"/>
            <a:ext cx="969384" cy="28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dirty="0">
                <a:latin typeface="Arial Rounded MT Bold" panose="020F0704030504030204" pitchFamily="34" charset="77"/>
              </a:rPr>
              <a:t>1.245.031</a:t>
            </a:r>
          </a:p>
        </p:txBody>
      </p:sp>
      <p:sp>
        <p:nvSpPr>
          <p:cNvPr id="388" name="CuadroTexto 29"/>
          <p:cNvSpPr txBox="1"/>
          <p:nvPr/>
        </p:nvSpPr>
        <p:spPr>
          <a:xfrm>
            <a:off x="5598748" y="4769172"/>
            <a:ext cx="968446" cy="28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dirty="0">
                <a:latin typeface="Arial Rounded MT Bold" panose="020F0704030504030204" pitchFamily="34" charset="77"/>
              </a:rPr>
              <a:t>5.330.336</a:t>
            </a:r>
          </a:p>
        </p:txBody>
      </p:sp>
      <p:sp>
        <p:nvSpPr>
          <p:cNvPr id="389" name="CuadroTexto 30"/>
          <p:cNvSpPr txBox="1"/>
          <p:nvPr/>
        </p:nvSpPr>
        <p:spPr>
          <a:xfrm>
            <a:off x="6644919" y="3547602"/>
            <a:ext cx="971449" cy="28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a:latin typeface="Arial Rounded MT Bold" panose="020F0704030504030204" pitchFamily="34" charset="77"/>
              </a:rPr>
              <a:t>200.543</a:t>
            </a:r>
          </a:p>
        </p:txBody>
      </p:sp>
      <p:sp>
        <p:nvSpPr>
          <p:cNvPr id="390" name="CuadroTexto 31"/>
          <p:cNvSpPr txBox="1"/>
          <p:nvPr/>
        </p:nvSpPr>
        <p:spPr>
          <a:xfrm>
            <a:off x="6668331" y="3864989"/>
            <a:ext cx="875187" cy="28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a:latin typeface="Arial Rounded MT Bold" panose="020F0704030504030204" pitchFamily="34" charset="77"/>
              </a:rPr>
              <a:t>857.299</a:t>
            </a:r>
          </a:p>
        </p:txBody>
      </p:sp>
      <p:sp>
        <p:nvSpPr>
          <p:cNvPr id="391" name="CuadroTexto 32"/>
          <p:cNvSpPr txBox="1"/>
          <p:nvPr/>
        </p:nvSpPr>
        <p:spPr>
          <a:xfrm>
            <a:off x="6643221" y="4317561"/>
            <a:ext cx="969384" cy="28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a:latin typeface="Arial Rounded MT Bold" panose="020F0704030504030204" pitchFamily="34" charset="77"/>
              </a:rPr>
              <a:t>428.372</a:t>
            </a:r>
          </a:p>
        </p:txBody>
      </p:sp>
      <p:sp>
        <p:nvSpPr>
          <p:cNvPr id="392" name="CuadroTexto 33"/>
          <p:cNvSpPr txBox="1"/>
          <p:nvPr/>
        </p:nvSpPr>
        <p:spPr>
          <a:xfrm>
            <a:off x="6647922" y="4769172"/>
            <a:ext cx="968446" cy="28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dirty="0">
                <a:latin typeface="Arial Rounded MT Bold" panose="020F0704030504030204" pitchFamily="34" charset="77"/>
              </a:rPr>
              <a:t>344.582</a:t>
            </a:r>
          </a:p>
        </p:txBody>
      </p:sp>
      <p:sp>
        <p:nvSpPr>
          <p:cNvPr id="393" name="CuadroTexto 34"/>
          <p:cNvSpPr txBox="1"/>
          <p:nvPr/>
        </p:nvSpPr>
        <p:spPr>
          <a:xfrm>
            <a:off x="7595722" y="3547602"/>
            <a:ext cx="453189" cy="28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a:latin typeface="Arial Rounded MT Bold" panose="020F0704030504030204" pitchFamily="34" charset="77"/>
              </a:rPr>
              <a:t>38%</a:t>
            </a:r>
          </a:p>
        </p:txBody>
      </p:sp>
      <p:sp>
        <p:nvSpPr>
          <p:cNvPr id="394" name="CuadroTexto 36"/>
          <p:cNvSpPr txBox="1"/>
          <p:nvPr/>
        </p:nvSpPr>
        <p:spPr>
          <a:xfrm>
            <a:off x="7621647" y="4317561"/>
            <a:ext cx="969384" cy="28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a:latin typeface="Arial Rounded MT Bold" panose="020F0704030504030204" pitchFamily="34" charset="77"/>
              </a:rPr>
              <a:t>23%</a:t>
            </a:r>
          </a:p>
        </p:txBody>
      </p:sp>
      <p:sp>
        <p:nvSpPr>
          <p:cNvPr id="395" name="CuadroTexto 37"/>
          <p:cNvSpPr txBox="1"/>
          <p:nvPr/>
        </p:nvSpPr>
        <p:spPr>
          <a:xfrm>
            <a:off x="7554011" y="4769172"/>
            <a:ext cx="601329" cy="28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a:latin typeface="Arial Rounded MT Bold" panose="020F0704030504030204" pitchFamily="34" charset="77"/>
              </a:rPr>
              <a:t>100%</a:t>
            </a:r>
          </a:p>
        </p:txBody>
      </p:sp>
      <p:sp>
        <p:nvSpPr>
          <p:cNvPr id="396" name="CuadroTexto 38"/>
          <p:cNvSpPr txBox="1"/>
          <p:nvPr/>
        </p:nvSpPr>
        <p:spPr>
          <a:xfrm>
            <a:off x="7595722" y="3848656"/>
            <a:ext cx="453189" cy="28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a:latin typeface="Arial Rounded MT Bold" panose="020F0704030504030204" pitchFamily="34" charset="77"/>
              </a:rPr>
              <a:t>38%</a:t>
            </a:r>
          </a:p>
        </p:txBody>
      </p:sp>
      <p:sp>
        <p:nvSpPr>
          <p:cNvPr id="397" name="CuadroTexto 39"/>
          <p:cNvSpPr txBox="1"/>
          <p:nvPr/>
        </p:nvSpPr>
        <p:spPr>
          <a:xfrm>
            <a:off x="8167500" y="3547602"/>
            <a:ext cx="971449" cy="28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a:latin typeface="Arial Rounded MT Bold" panose="020F0704030504030204" pitchFamily="34" charset="77"/>
              </a:rPr>
              <a:t>31.111.656</a:t>
            </a:r>
          </a:p>
        </p:txBody>
      </p:sp>
      <p:sp>
        <p:nvSpPr>
          <p:cNvPr id="398" name="CuadroTexto 40"/>
          <p:cNvSpPr txBox="1"/>
          <p:nvPr/>
        </p:nvSpPr>
        <p:spPr>
          <a:xfrm>
            <a:off x="8178118" y="3864989"/>
            <a:ext cx="875187" cy="28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a:latin typeface="Arial Rounded MT Bold" panose="020F0704030504030204" pitchFamily="34" charset="77"/>
              </a:rPr>
              <a:t>7.776.845</a:t>
            </a:r>
          </a:p>
        </p:txBody>
      </p:sp>
      <p:sp>
        <p:nvSpPr>
          <p:cNvPr id="399" name="CuadroTexto 41"/>
          <p:cNvSpPr txBox="1"/>
          <p:nvPr/>
        </p:nvSpPr>
        <p:spPr>
          <a:xfrm>
            <a:off x="8140212" y="4317561"/>
            <a:ext cx="969384" cy="28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a:latin typeface="Arial Rounded MT Bold" panose="020F0704030504030204" pitchFamily="34" charset="77"/>
              </a:rPr>
              <a:t>8.722.772</a:t>
            </a:r>
          </a:p>
        </p:txBody>
      </p:sp>
      <p:sp>
        <p:nvSpPr>
          <p:cNvPr id="400" name="CuadroTexto 42"/>
          <p:cNvSpPr txBox="1"/>
          <p:nvPr/>
        </p:nvSpPr>
        <p:spPr>
          <a:xfrm>
            <a:off x="8144914" y="4769172"/>
            <a:ext cx="968446" cy="28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a:latin typeface="Arial Rounded MT Bold" panose="020F0704030504030204" pitchFamily="34" charset="77"/>
              </a:rPr>
              <a:t>47.611.273</a:t>
            </a:r>
          </a:p>
        </p:txBody>
      </p:sp>
      <p:sp>
        <p:nvSpPr>
          <p:cNvPr id="401" name="CuadroTexto 43"/>
          <p:cNvSpPr txBox="1"/>
          <p:nvPr/>
        </p:nvSpPr>
        <p:spPr>
          <a:xfrm>
            <a:off x="9316300" y="3541581"/>
            <a:ext cx="687596" cy="28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a:latin typeface="Arial Rounded MT Bold" panose="020F0704030504030204" pitchFamily="34" charset="77"/>
              </a:rPr>
              <a:t>65.608</a:t>
            </a:r>
          </a:p>
        </p:txBody>
      </p:sp>
      <p:sp>
        <p:nvSpPr>
          <p:cNvPr id="402" name="CuadroTexto 44"/>
          <p:cNvSpPr txBox="1"/>
          <p:nvPr/>
        </p:nvSpPr>
        <p:spPr>
          <a:xfrm>
            <a:off x="9237417" y="3858969"/>
            <a:ext cx="875187" cy="28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a:latin typeface="Arial Rounded MT Bold" panose="020F0704030504030204" pitchFamily="34" charset="77"/>
              </a:rPr>
              <a:t>262.849</a:t>
            </a:r>
          </a:p>
        </p:txBody>
      </p:sp>
      <p:sp>
        <p:nvSpPr>
          <p:cNvPr id="403" name="CuadroTexto 45"/>
          <p:cNvSpPr txBox="1"/>
          <p:nvPr/>
        </p:nvSpPr>
        <p:spPr>
          <a:xfrm>
            <a:off x="9253396" y="4311541"/>
            <a:ext cx="969384" cy="28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a:latin typeface="Arial Rounded MT Bold" panose="020F0704030504030204" pitchFamily="34" charset="77"/>
              </a:rPr>
              <a:t>142.733</a:t>
            </a:r>
          </a:p>
        </p:txBody>
      </p:sp>
      <p:sp>
        <p:nvSpPr>
          <p:cNvPr id="404" name="CuadroTexto 46"/>
          <p:cNvSpPr txBox="1"/>
          <p:nvPr/>
        </p:nvSpPr>
        <p:spPr>
          <a:xfrm>
            <a:off x="9293669" y="4763151"/>
            <a:ext cx="905558" cy="28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spAutoFit/>
          </a:bodyPr>
          <a:lstStyle>
            <a:lvl1pPr algn="l" defTabSz="914400">
              <a:defRPr sz="2000">
                <a:latin typeface="Arial"/>
                <a:ea typeface="Arial"/>
                <a:cs typeface="Arial"/>
                <a:sym typeface="Arial"/>
              </a:defRPr>
            </a:lvl1pPr>
          </a:lstStyle>
          <a:p>
            <a:r>
              <a:rPr sz="1266">
                <a:latin typeface="Arial Rounded MT Bold" panose="020F0704030504030204" pitchFamily="34" charset="77"/>
              </a:rPr>
              <a:t>111.955</a:t>
            </a:r>
          </a:p>
        </p:txBody>
      </p:sp>
      <p:grpSp>
        <p:nvGrpSpPr>
          <p:cNvPr id="407" name="Rectángulo 58"/>
          <p:cNvGrpSpPr/>
          <p:nvPr/>
        </p:nvGrpSpPr>
        <p:grpSpPr>
          <a:xfrm>
            <a:off x="743468" y="5520927"/>
            <a:ext cx="10464800" cy="699989"/>
            <a:chOff x="-247737" y="-133517"/>
            <a:chExt cx="12449734" cy="1421573"/>
          </a:xfrm>
        </p:grpSpPr>
        <p:sp>
          <p:nvSpPr>
            <p:cNvPr id="406" name="Rectángulo 58"/>
            <p:cNvSpPr txBox="1"/>
            <p:nvPr/>
          </p:nvSpPr>
          <p:spPr>
            <a:xfrm>
              <a:off x="38100" y="38100"/>
              <a:ext cx="12049636" cy="1015386"/>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spAutoFit/>
            </a:bodyPr>
            <a:lstStyle/>
            <a:p>
              <a:pPr defTabSz="642915">
                <a:defRPr sz="2000">
                  <a:solidFill>
                    <a:schemeClr val="accent3">
                      <a:satOff val="-19059"/>
                      <a:lumOff val="-22550"/>
                    </a:schemeClr>
                  </a:solidFill>
                </a:defRPr>
              </a:pPr>
              <a:r>
                <a:rPr sz="1406" dirty="0" err="1">
                  <a:solidFill>
                    <a:srgbClr val="C00000"/>
                  </a:solidFill>
                  <a:latin typeface="Arial Rounded MT Bold" panose="020F0704030504030204" pitchFamily="34" charset="77"/>
                </a:rPr>
                <a:t>Mientras</a:t>
              </a:r>
              <a:r>
                <a:rPr sz="1406" dirty="0">
                  <a:solidFill>
                    <a:srgbClr val="C00000"/>
                  </a:solidFill>
                  <a:latin typeface="Arial Rounded MT Bold" panose="020F0704030504030204" pitchFamily="34" charset="77"/>
                </a:rPr>
                <a:t> el </a:t>
              </a:r>
              <a:r>
                <a:rPr sz="1406" dirty="0" err="1">
                  <a:solidFill>
                    <a:srgbClr val="C00000"/>
                  </a:solidFill>
                  <a:latin typeface="Arial Rounded MT Bold" panose="020F0704030504030204" pitchFamily="34" charset="77"/>
                </a:rPr>
                <a:t>ingreso</a:t>
              </a:r>
              <a:r>
                <a:rPr sz="1406" dirty="0">
                  <a:solidFill>
                    <a:srgbClr val="C00000"/>
                  </a:solidFill>
                  <a:latin typeface="Arial Rounded MT Bold" panose="020F0704030504030204" pitchFamily="34" charset="77"/>
                </a:rPr>
                <a:t> predial </a:t>
              </a:r>
              <a:r>
                <a:rPr sz="1406" dirty="0" err="1">
                  <a:solidFill>
                    <a:srgbClr val="C00000"/>
                  </a:solidFill>
                  <a:latin typeface="Arial Rounded MT Bold" panose="020F0704030504030204" pitchFamily="34" charset="77"/>
                </a:rPr>
                <a:t>promedio</a:t>
              </a:r>
              <a:r>
                <a:rPr sz="1406" dirty="0">
                  <a:solidFill>
                    <a:srgbClr val="C00000"/>
                  </a:solidFill>
                  <a:latin typeface="Arial Rounded MT Bold" panose="020F0704030504030204" pitchFamily="34" charset="77"/>
                </a:rPr>
                <a:t> por </a:t>
              </a:r>
              <a:r>
                <a:rPr sz="1406" dirty="0" err="1">
                  <a:solidFill>
                    <a:srgbClr val="C00000"/>
                  </a:solidFill>
                  <a:latin typeface="Arial Rounded MT Bold" panose="020F0704030504030204" pitchFamily="34" charset="77"/>
                </a:rPr>
                <a:t>predio</a:t>
              </a:r>
              <a:r>
                <a:rPr sz="1406" dirty="0">
                  <a:solidFill>
                    <a:srgbClr val="C00000"/>
                  </a:solidFill>
                  <a:latin typeface="Arial Rounded MT Bold" panose="020F0704030504030204" pitchFamily="34" charset="77"/>
                </a:rPr>
                <a:t> para Bogotá </a:t>
              </a:r>
              <a:r>
                <a:rPr sz="1406" dirty="0" err="1">
                  <a:solidFill>
                    <a:srgbClr val="C00000"/>
                  </a:solidFill>
                  <a:latin typeface="Arial Rounded MT Bold" panose="020F0704030504030204" pitchFamily="34" charset="77"/>
                </a:rPr>
                <a:t>fue</a:t>
              </a:r>
              <a:r>
                <a:rPr sz="1406" dirty="0">
                  <a:solidFill>
                    <a:srgbClr val="C00000"/>
                  </a:solidFill>
                  <a:latin typeface="Arial Rounded MT Bold" panose="020F0704030504030204" pitchFamily="34" charset="77"/>
                </a:rPr>
                <a:t> de $857.299, y para los </a:t>
              </a:r>
              <a:r>
                <a:rPr sz="1406" dirty="0" err="1">
                  <a:solidFill>
                    <a:srgbClr val="C00000"/>
                  </a:solidFill>
                  <a:latin typeface="Arial Rounded MT Bold" panose="020F0704030504030204" pitchFamily="34" charset="77"/>
                </a:rPr>
                <a:t>catastros</a:t>
              </a:r>
              <a:r>
                <a:rPr sz="1406" dirty="0">
                  <a:solidFill>
                    <a:srgbClr val="C00000"/>
                  </a:solidFill>
                  <a:latin typeface="Arial Rounded MT Bold" panose="020F0704030504030204" pitchFamily="34" charset="77"/>
                </a:rPr>
                <a:t> </a:t>
              </a:r>
              <a:r>
                <a:rPr sz="1406" dirty="0" err="1">
                  <a:solidFill>
                    <a:srgbClr val="C00000"/>
                  </a:solidFill>
                  <a:latin typeface="Arial Rounded MT Bold" panose="020F0704030504030204" pitchFamily="34" charset="77"/>
                </a:rPr>
                <a:t>descentralizados</a:t>
              </a:r>
              <a:r>
                <a:rPr sz="1406" dirty="0">
                  <a:solidFill>
                    <a:srgbClr val="C00000"/>
                  </a:solidFill>
                  <a:latin typeface="Arial Rounded MT Bold" panose="020F0704030504030204" pitchFamily="34" charset="77"/>
                </a:rPr>
                <a:t> </a:t>
              </a:r>
              <a:r>
                <a:rPr sz="1406" dirty="0" err="1">
                  <a:solidFill>
                    <a:srgbClr val="C00000"/>
                  </a:solidFill>
                  <a:latin typeface="Arial Rounded MT Bold" panose="020F0704030504030204" pitchFamily="34" charset="77"/>
                </a:rPr>
                <a:t>fue</a:t>
              </a:r>
              <a:r>
                <a:rPr sz="1406" dirty="0">
                  <a:solidFill>
                    <a:srgbClr val="C00000"/>
                  </a:solidFill>
                  <a:latin typeface="Arial Rounded MT Bold" panose="020F0704030504030204" pitchFamily="34" charset="77"/>
                </a:rPr>
                <a:t> $558.238, para las 975 </a:t>
              </a:r>
              <a:r>
                <a:rPr sz="1406" dirty="0" err="1">
                  <a:solidFill>
                    <a:srgbClr val="C00000"/>
                  </a:solidFill>
                  <a:latin typeface="Arial Rounded MT Bold" panose="020F0704030504030204" pitchFamily="34" charset="77"/>
                </a:rPr>
                <a:t>entidades</a:t>
              </a:r>
              <a:r>
                <a:rPr sz="1406" dirty="0">
                  <a:solidFill>
                    <a:srgbClr val="C00000"/>
                  </a:solidFill>
                  <a:latin typeface="Arial Rounded MT Bold" panose="020F0704030504030204" pitchFamily="34" charset="77"/>
                </a:rPr>
                <a:t> con </a:t>
              </a:r>
              <a:r>
                <a:rPr sz="1406" dirty="0" err="1">
                  <a:solidFill>
                    <a:srgbClr val="C00000"/>
                  </a:solidFill>
                  <a:latin typeface="Arial Rounded MT Bold" panose="020F0704030504030204" pitchFamily="34" charset="77"/>
                </a:rPr>
                <a:t>catastros</a:t>
              </a:r>
              <a:r>
                <a:rPr sz="1406" dirty="0">
                  <a:solidFill>
                    <a:srgbClr val="C00000"/>
                  </a:solidFill>
                  <a:latin typeface="Arial Rounded MT Bold" panose="020F0704030504030204" pitchFamily="34" charset="77"/>
                </a:rPr>
                <a:t> </a:t>
              </a:r>
              <a:r>
                <a:rPr sz="1406" dirty="0" err="1">
                  <a:solidFill>
                    <a:srgbClr val="C00000"/>
                  </a:solidFill>
                  <a:latin typeface="Arial Rounded MT Bold" panose="020F0704030504030204" pitchFamily="34" charset="77"/>
                </a:rPr>
                <a:t>formados</a:t>
              </a:r>
              <a:r>
                <a:rPr sz="1406" dirty="0">
                  <a:solidFill>
                    <a:srgbClr val="C00000"/>
                  </a:solidFill>
                  <a:latin typeface="Arial Rounded MT Bold" panose="020F0704030504030204" pitchFamily="34" charset="77"/>
                </a:rPr>
                <a:t>, </a:t>
              </a:r>
              <a:r>
                <a:rPr sz="1406" dirty="0" err="1">
                  <a:solidFill>
                    <a:srgbClr val="C00000"/>
                  </a:solidFill>
                  <a:latin typeface="Arial Rounded MT Bold" panose="020F0704030504030204" pitchFamily="34" charset="77"/>
                </a:rPr>
                <a:t>administrados</a:t>
              </a:r>
              <a:r>
                <a:rPr sz="1406" dirty="0">
                  <a:solidFill>
                    <a:srgbClr val="C00000"/>
                  </a:solidFill>
                  <a:latin typeface="Arial Rounded MT Bold" panose="020F0704030504030204" pitchFamily="34" charset="77"/>
                </a:rPr>
                <a:t> por el IGAC, </a:t>
              </a:r>
              <a:r>
                <a:rPr sz="1406" dirty="0" err="1">
                  <a:solidFill>
                    <a:srgbClr val="C00000"/>
                  </a:solidFill>
                  <a:latin typeface="Arial Rounded MT Bold" panose="020F0704030504030204" pitchFamily="34" charset="77"/>
                </a:rPr>
                <a:t>apenas</a:t>
              </a:r>
              <a:r>
                <a:rPr sz="1406" dirty="0">
                  <a:solidFill>
                    <a:srgbClr val="C00000"/>
                  </a:solidFill>
                  <a:latin typeface="Arial Rounded MT Bold" panose="020F0704030504030204" pitchFamily="34" charset="77"/>
                </a:rPr>
                <a:t> </a:t>
              </a:r>
              <a:r>
                <a:rPr sz="1406" dirty="0" err="1">
                  <a:solidFill>
                    <a:srgbClr val="C00000"/>
                  </a:solidFill>
                  <a:latin typeface="Arial Rounded MT Bold" panose="020F0704030504030204" pitchFamily="34" charset="77"/>
                </a:rPr>
                <a:t>alcanzó</a:t>
              </a:r>
              <a:r>
                <a:rPr sz="1406" dirty="0">
                  <a:solidFill>
                    <a:srgbClr val="C00000"/>
                  </a:solidFill>
                  <a:latin typeface="Arial Rounded MT Bold" panose="020F0704030504030204" pitchFamily="34" charset="77"/>
                </a:rPr>
                <a:t> $200.543.</a:t>
              </a:r>
            </a:p>
          </p:txBody>
        </p:sp>
        <p:pic>
          <p:nvPicPr>
            <p:cNvPr id="405" name="Rectángulo 58" descr="Rectángulo 58"/>
            <p:cNvPicPr>
              <a:picLocks/>
            </p:cNvPicPr>
            <p:nvPr/>
          </p:nvPicPr>
          <p:blipFill>
            <a:blip r:embed="rId3"/>
            <a:stretch>
              <a:fillRect/>
            </a:stretch>
          </p:blipFill>
          <p:spPr>
            <a:xfrm>
              <a:off x="-247737" y="-133517"/>
              <a:ext cx="12449734" cy="1421573"/>
            </a:xfrm>
            <a:prstGeom prst="rect">
              <a:avLst/>
            </a:prstGeom>
            <a:effectLst/>
          </p:spPr>
        </p:pic>
      </p:grpSp>
      <p:sp>
        <p:nvSpPr>
          <p:cNvPr id="57" name="Panorama actual del Catastro nacional">
            <a:extLst>
              <a:ext uri="{FF2B5EF4-FFF2-40B4-BE49-F238E27FC236}">
                <a16:creationId xmlns:a16="http://schemas.microsoft.com/office/drawing/2014/main" id="{78C32AB9-D14E-8D46-9FD2-6E338B9A86F5}"/>
              </a:ext>
            </a:extLst>
          </p:cNvPr>
          <p:cNvSpPr txBox="1">
            <a:spLocks/>
          </p:cNvSpPr>
          <p:nvPr/>
        </p:nvSpPr>
        <p:spPr>
          <a:xfrm>
            <a:off x="951706" y="228462"/>
            <a:ext cx="11101387"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r>
              <a:rPr lang="es-CO" sz="4400" b="1" dirty="0">
                <a:solidFill>
                  <a:schemeClr val="accent5">
                    <a:lumMod val="75000"/>
                  </a:schemeClr>
                </a:solidFill>
              </a:rPr>
              <a:t>Diagnóstico de la dimensión económica</a:t>
            </a:r>
          </a:p>
        </p:txBody>
      </p:sp>
    </p:spTree>
    <p:extLst>
      <p:ext uri="{BB962C8B-B14F-4D97-AF65-F5344CB8AC3E}">
        <p14:creationId xmlns:p14="http://schemas.microsoft.com/office/powerpoint/2010/main" val="3299985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Diagnóstico de la dimensión jurídica"/>
          <p:cNvSpPr txBox="1">
            <a:spLocks noGrp="1"/>
          </p:cNvSpPr>
          <p:nvPr>
            <p:ph type="title" idx="4294967295"/>
          </p:nvPr>
        </p:nvSpPr>
        <p:spPr>
          <a:xfrm>
            <a:off x="1270000" y="203200"/>
            <a:ext cx="10464800" cy="254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1pPr>
            <a:lvl2pPr marL="0" marR="0" indent="228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2pPr>
            <a:lvl3pPr marL="0" marR="0" indent="457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3pPr>
            <a:lvl4pPr marL="0" marR="0" indent="685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4pPr>
            <a:lvl5pPr marL="0" marR="0" indent="9144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5pPr>
            <a:lvl6pPr marL="0" marR="0" indent="11430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6pPr>
            <a:lvl7pPr marL="0" marR="0" indent="1371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7pPr>
            <a:lvl8pPr marL="0" marR="0" indent="1600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8pPr>
            <a:lvl9pPr marL="0" marR="0" indent="1828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9pPr>
          </a:lstStyle>
          <a:p>
            <a:r>
              <a:rPr lang="es-CO" dirty="0"/>
              <a:t>Texto del título</a:t>
            </a:r>
            <a:endParaRPr dirty="0">
              <a:latin typeface="Arial Rounded MT Bold" panose="020F0704030504030204" pitchFamily="34" charset="77"/>
            </a:endParaRPr>
          </a:p>
        </p:txBody>
      </p:sp>
      <p:grpSp>
        <p:nvGrpSpPr>
          <p:cNvPr id="412" name="CuadroTexto 4"/>
          <p:cNvGrpSpPr/>
          <p:nvPr/>
        </p:nvGrpSpPr>
        <p:grpSpPr>
          <a:xfrm>
            <a:off x="2696664" y="1473200"/>
            <a:ext cx="6553290" cy="565092"/>
            <a:chOff x="-1" y="20631"/>
            <a:chExt cx="12682021" cy="803685"/>
          </a:xfrm>
        </p:grpSpPr>
        <p:sp>
          <p:nvSpPr>
            <p:cNvPr id="411" name="CuadroTexto 4"/>
            <p:cNvSpPr txBox="1"/>
            <p:nvPr/>
          </p:nvSpPr>
          <p:spPr>
            <a:xfrm>
              <a:off x="38100" y="38099"/>
              <a:ext cx="12605822" cy="560104"/>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p>
              <a:pPr marL="736673" lvl="1" indent="-334851" defTabSz="914367">
                <a:buClr>
                  <a:schemeClr val="accent5">
                    <a:hueOff val="457874"/>
                    <a:satOff val="-29218"/>
                    <a:lumOff val="-29125"/>
                  </a:schemeClr>
                </a:buClr>
                <a:buSzPct val="100000"/>
                <a:buChar char="✓"/>
                <a:defRPr sz="3000"/>
              </a:pPr>
              <a:r>
                <a:rPr sz="2109" dirty="0">
                  <a:solidFill>
                    <a:srgbClr val="C00000"/>
                  </a:solidFill>
                  <a:latin typeface="Arial Rounded MT Bold" panose="020F0704030504030204" pitchFamily="34" charset="77"/>
                </a:rPr>
                <a:t>Marco </a:t>
              </a:r>
              <a:r>
                <a:rPr sz="2109" dirty="0" err="1">
                  <a:solidFill>
                    <a:srgbClr val="C00000"/>
                  </a:solidFill>
                  <a:latin typeface="Arial Rounded MT Bold" panose="020F0704030504030204" pitchFamily="34" charset="77"/>
                </a:rPr>
                <a:t>normativo</a:t>
              </a:r>
              <a:r>
                <a:rPr sz="2109" dirty="0">
                  <a:solidFill>
                    <a:srgbClr val="C00000"/>
                  </a:solidFill>
                  <a:latin typeface="Arial Rounded MT Bold" panose="020F0704030504030204" pitchFamily="34" charset="77"/>
                </a:rPr>
                <a:t> </a:t>
              </a:r>
              <a:r>
                <a:rPr sz="2109" dirty="0" err="1">
                  <a:solidFill>
                    <a:srgbClr val="C00000"/>
                  </a:solidFill>
                  <a:latin typeface="Arial Rounded MT Bold" panose="020F0704030504030204" pitchFamily="34" charset="77"/>
                </a:rPr>
                <a:t>incompleto</a:t>
              </a:r>
              <a:r>
                <a:rPr sz="2109" dirty="0">
                  <a:solidFill>
                    <a:srgbClr val="C00000"/>
                  </a:solidFill>
                  <a:latin typeface="Arial Rounded MT Bold" panose="020F0704030504030204" pitchFamily="34" charset="77"/>
                </a:rPr>
                <a:t> y no integral</a:t>
              </a:r>
            </a:p>
          </p:txBody>
        </p:sp>
        <p:pic>
          <p:nvPicPr>
            <p:cNvPr id="410" name="CuadroTexto 4" descr="CuadroTexto 4"/>
            <p:cNvPicPr>
              <a:picLocks/>
            </p:cNvPicPr>
            <p:nvPr/>
          </p:nvPicPr>
          <p:blipFill>
            <a:blip r:embed="rId2"/>
            <a:stretch>
              <a:fillRect/>
            </a:stretch>
          </p:blipFill>
          <p:spPr>
            <a:xfrm>
              <a:off x="-1" y="20631"/>
              <a:ext cx="12682021" cy="803685"/>
            </a:xfrm>
            <a:prstGeom prst="rect">
              <a:avLst/>
            </a:prstGeom>
            <a:effectLst/>
          </p:spPr>
        </p:pic>
      </p:grpSp>
      <p:grpSp>
        <p:nvGrpSpPr>
          <p:cNvPr id="420" name="Grupo"/>
          <p:cNvGrpSpPr/>
          <p:nvPr/>
        </p:nvGrpSpPr>
        <p:grpSpPr>
          <a:xfrm>
            <a:off x="1275886" y="2471547"/>
            <a:ext cx="10458914" cy="3518717"/>
            <a:chOff x="-2855170" y="-84667"/>
            <a:chExt cx="13066645" cy="5004396"/>
          </a:xfrm>
        </p:grpSpPr>
        <p:sp>
          <p:nvSpPr>
            <p:cNvPr id="413" name="CuadroTexto 13"/>
            <p:cNvSpPr txBox="1"/>
            <p:nvPr/>
          </p:nvSpPr>
          <p:spPr>
            <a:xfrm>
              <a:off x="2676543" y="4041157"/>
              <a:ext cx="7534929" cy="8785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algn="just" defTabSz="914400">
                <a:defRPr sz="2000"/>
              </a:lvl1pPr>
            </a:lstStyle>
            <a:p>
              <a:r>
                <a:rPr sz="1800" dirty="0">
                  <a:latin typeface="Arial Rounded MT Bold" panose="020F0704030504030204" pitchFamily="34" charset="77"/>
                </a:rPr>
                <a:t>La </a:t>
              </a:r>
              <a:r>
                <a:rPr sz="1800" dirty="0" err="1">
                  <a:latin typeface="Arial Rounded MT Bold" panose="020F0704030504030204" pitchFamily="34" charset="77"/>
                </a:rPr>
                <a:t>institucionalidad</a:t>
              </a:r>
              <a:r>
                <a:rPr sz="1800" dirty="0">
                  <a:latin typeface="Arial Rounded MT Bold" panose="020F0704030504030204" pitchFamily="34" charset="77"/>
                </a:rPr>
                <a:t> actual no </a:t>
              </a:r>
              <a:r>
                <a:rPr sz="1800" dirty="0" err="1">
                  <a:latin typeface="Arial Rounded MT Bold" panose="020F0704030504030204" pitchFamily="34" charset="77"/>
                </a:rPr>
                <a:t>está</a:t>
              </a:r>
              <a:r>
                <a:rPr sz="1800" dirty="0">
                  <a:latin typeface="Arial Rounded MT Bold" panose="020F0704030504030204" pitchFamily="34" charset="77"/>
                </a:rPr>
                <a:t> </a:t>
              </a:r>
              <a:r>
                <a:rPr sz="1800" dirty="0" err="1">
                  <a:latin typeface="Arial Rounded MT Bold" panose="020F0704030504030204" pitchFamily="34" charset="77"/>
                </a:rPr>
                <a:t>en</a:t>
              </a:r>
              <a:r>
                <a:rPr sz="1800" dirty="0">
                  <a:latin typeface="Arial Rounded MT Bold" panose="020F0704030504030204" pitchFamily="34" charset="77"/>
                </a:rPr>
                <a:t> </a:t>
              </a:r>
              <a:r>
                <a:rPr sz="1800" dirty="0" err="1">
                  <a:latin typeface="Arial Rounded MT Bold" panose="020F0704030504030204" pitchFamily="34" charset="77"/>
                </a:rPr>
                <a:t>sintonía</a:t>
              </a:r>
              <a:r>
                <a:rPr sz="1800" dirty="0">
                  <a:latin typeface="Arial Rounded MT Bold" panose="020F0704030504030204" pitchFamily="34" charset="77"/>
                </a:rPr>
                <a:t> con el </a:t>
              </a:r>
              <a:r>
                <a:rPr sz="1800" dirty="0" err="1">
                  <a:latin typeface="Arial Rounded MT Bold" panose="020F0704030504030204" pitchFamily="34" charset="77"/>
                </a:rPr>
                <a:t>enfoque</a:t>
              </a:r>
              <a:r>
                <a:rPr sz="1800" dirty="0">
                  <a:latin typeface="Arial Rounded MT Bold" panose="020F0704030504030204" pitchFamily="34" charset="77"/>
                </a:rPr>
                <a:t> del </a:t>
              </a:r>
              <a:r>
                <a:rPr sz="1800" dirty="0" err="1">
                  <a:latin typeface="Arial Rounded MT Bold" panose="020F0704030504030204" pitchFamily="34" charset="77"/>
                </a:rPr>
                <a:t>Catastro</a:t>
              </a:r>
              <a:r>
                <a:rPr sz="1800" dirty="0">
                  <a:latin typeface="Arial Rounded MT Bold" panose="020F0704030504030204" pitchFamily="34" charset="77"/>
                </a:rPr>
                <a:t> </a:t>
              </a:r>
              <a:r>
                <a:rPr sz="1800" dirty="0" err="1">
                  <a:latin typeface="Arial Rounded MT Bold" panose="020F0704030504030204" pitchFamily="34" charset="77"/>
                </a:rPr>
                <a:t>multipropósito</a:t>
              </a:r>
              <a:r>
                <a:rPr sz="1800" dirty="0">
                  <a:latin typeface="Arial Rounded MT Bold" panose="020F0704030504030204" pitchFamily="34" charset="77"/>
                </a:rPr>
                <a:t>.</a:t>
              </a:r>
            </a:p>
          </p:txBody>
        </p:sp>
        <p:sp>
          <p:nvSpPr>
            <p:cNvPr id="414" name="CuadroTexto 9"/>
            <p:cNvSpPr txBox="1"/>
            <p:nvPr/>
          </p:nvSpPr>
          <p:spPr>
            <a:xfrm>
              <a:off x="2676545" y="1108116"/>
              <a:ext cx="7534930" cy="12691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algn="just" defTabSz="914400">
                <a:defRPr sz="2000"/>
              </a:lvl1pPr>
            </a:lstStyle>
            <a:p>
              <a:r>
                <a:rPr sz="1800" dirty="0" err="1">
                  <a:latin typeface="Arial Rounded MT Bold" panose="020F0704030504030204" pitchFamily="34" charset="77"/>
                </a:rPr>
                <a:t>Desactualización</a:t>
              </a:r>
              <a:r>
                <a:rPr sz="1800" dirty="0">
                  <a:latin typeface="Arial Rounded MT Bold" panose="020F0704030504030204" pitchFamily="34" charset="77"/>
                </a:rPr>
                <a:t> </a:t>
              </a:r>
              <a:r>
                <a:rPr sz="1800" dirty="0" err="1">
                  <a:latin typeface="Arial Rounded MT Bold" panose="020F0704030504030204" pitchFamily="34" charset="77"/>
                </a:rPr>
                <a:t>normativa</a:t>
              </a:r>
              <a:r>
                <a:rPr sz="1800" dirty="0">
                  <a:latin typeface="Arial Rounded MT Bold" panose="020F0704030504030204" pitchFamily="34" charset="77"/>
                </a:rPr>
                <a:t> </a:t>
              </a:r>
              <a:r>
                <a:rPr sz="1800" dirty="0" err="1">
                  <a:latin typeface="Arial Rounded MT Bold" panose="020F0704030504030204" pitchFamily="34" charset="77"/>
                </a:rPr>
                <a:t>catastral</a:t>
              </a:r>
              <a:r>
                <a:rPr sz="1800" dirty="0">
                  <a:latin typeface="Arial Rounded MT Bold" panose="020F0704030504030204" pitchFamily="34" charset="77"/>
                </a:rPr>
                <a:t> y </a:t>
              </a:r>
              <a:r>
                <a:rPr sz="1800" dirty="0" err="1">
                  <a:latin typeface="Arial Rounded MT Bold" panose="020F0704030504030204" pitchFamily="34" charset="77"/>
                </a:rPr>
                <a:t>desarticulación</a:t>
              </a:r>
              <a:r>
                <a:rPr sz="1800" dirty="0">
                  <a:latin typeface="Arial Rounded MT Bold" panose="020F0704030504030204" pitchFamily="34" charset="77"/>
                </a:rPr>
                <a:t> entre </a:t>
              </a:r>
              <a:r>
                <a:rPr sz="1800" dirty="0" err="1">
                  <a:latin typeface="Arial Rounded MT Bold" panose="020F0704030504030204" pitchFamily="34" charset="77"/>
                </a:rPr>
                <a:t>oficinas</a:t>
              </a:r>
              <a:r>
                <a:rPr sz="1800" dirty="0">
                  <a:latin typeface="Arial Rounded MT Bold" panose="020F0704030504030204" pitchFamily="34" charset="77"/>
                </a:rPr>
                <a:t> de </a:t>
              </a:r>
              <a:r>
                <a:rPr sz="1800" dirty="0" err="1">
                  <a:latin typeface="Arial Rounded MT Bold" panose="020F0704030504030204" pitchFamily="34" charset="77"/>
                </a:rPr>
                <a:t>catastro</a:t>
              </a:r>
              <a:r>
                <a:rPr sz="1800" dirty="0">
                  <a:latin typeface="Arial Rounded MT Bold" panose="020F0704030504030204" pitchFamily="34" charset="77"/>
                </a:rPr>
                <a:t> y </a:t>
              </a:r>
              <a:r>
                <a:rPr sz="1800" dirty="0" err="1">
                  <a:latin typeface="Arial Rounded MT Bold" panose="020F0704030504030204" pitchFamily="34" charset="77"/>
                </a:rPr>
                <a:t>registro</a:t>
              </a:r>
              <a:r>
                <a:rPr sz="1800" dirty="0">
                  <a:latin typeface="Arial Rounded MT Bold" panose="020F0704030504030204" pitchFamily="34" charset="77"/>
                </a:rPr>
                <a:t>.</a:t>
              </a:r>
            </a:p>
          </p:txBody>
        </p:sp>
        <p:sp>
          <p:nvSpPr>
            <p:cNvPr id="415" name="CuadroTexto 12"/>
            <p:cNvSpPr txBox="1"/>
            <p:nvPr/>
          </p:nvSpPr>
          <p:spPr>
            <a:xfrm>
              <a:off x="2676544" y="2669950"/>
              <a:ext cx="7534929" cy="10275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algn="l" defTabSz="914400">
                <a:defRPr sz="2000"/>
              </a:lvl1pPr>
            </a:lstStyle>
            <a:p>
              <a:pPr algn="just"/>
              <a:r>
                <a:rPr sz="1800" dirty="0" err="1">
                  <a:latin typeface="Arial Rounded MT Bold" panose="020F0704030504030204" pitchFamily="34" charset="77"/>
                </a:rPr>
                <a:t>Información</a:t>
              </a:r>
              <a:r>
                <a:rPr sz="1800" dirty="0">
                  <a:latin typeface="Arial Rounded MT Bold" panose="020F0704030504030204" pitchFamily="34" charset="77"/>
                </a:rPr>
                <a:t> </a:t>
              </a:r>
              <a:r>
                <a:rPr sz="1800" dirty="0" err="1">
                  <a:latin typeface="Arial Rounded MT Bold" panose="020F0704030504030204" pitchFamily="34" charset="77"/>
                </a:rPr>
                <a:t>jurídica</a:t>
              </a:r>
              <a:r>
                <a:rPr sz="1800" dirty="0">
                  <a:latin typeface="Arial Rounded MT Bold" panose="020F0704030504030204" pitchFamily="34" charset="77"/>
                </a:rPr>
                <a:t> </a:t>
              </a:r>
              <a:r>
                <a:rPr sz="1800" dirty="0" err="1">
                  <a:latin typeface="Arial Rounded MT Bold" panose="020F0704030504030204" pitchFamily="34" charset="77"/>
                </a:rPr>
                <a:t>limitada</a:t>
              </a:r>
              <a:r>
                <a:rPr sz="1800" dirty="0">
                  <a:latin typeface="Arial Rounded MT Bold" panose="020F0704030504030204" pitchFamily="34" charset="77"/>
                </a:rPr>
                <a:t> </a:t>
              </a:r>
              <a:r>
                <a:rPr sz="1800" dirty="0" err="1">
                  <a:latin typeface="Arial Rounded MT Bold" panose="020F0704030504030204" pitchFamily="34" charset="77"/>
                </a:rPr>
                <a:t>respecto</a:t>
              </a:r>
              <a:r>
                <a:rPr sz="1800" dirty="0">
                  <a:latin typeface="Arial Rounded MT Bold" panose="020F0704030504030204" pitchFamily="34" charset="77"/>
                </a:rPr>
                <a:t> a </a:t>
              </a:r>
              <a:r>
                <a:rPr sz="1800" dirty="0" err="1">
                  <a:latin typeface="Arial Rounded MT Bold" panose="020F0704030504030204" pitchFamily="34" charset="77"/>
                </a:rPr>
                <a:t>relaciones</a:t>
              </a:r>
              <a:r>
                <a:rPr sz="1800" dirty="0">
                  <a:latin typeface="Arial Rounded MT Bold" panose="020F0704030504030204" pitchFamily="34" charset="77"/>
                </a:rPr>
                <a:t> de </a:t>
              </a:r>
              <a:r>
                <a:rPr sz="1800" dirty="0" err="1">
                  <a:latin typeface="Arial Rounded MT Bold" panose="020F0704030504030204" pitchFamily="34" charset="77"/>
                </a:rPr>
                <a:t>tenencia</a:t>
              </a:r>
              <a:r>
                <a:rPr sz="1800" dirty="0">
                  <a:latin typeface="Arial Rounded MT Bold" panose="020F0704030504030204" pitchFamily="34" charset="77"/>
                </a:rPr>
                <a:t> de la tierra.</a:t>
              </a:r>
            </a:p>
          </p:txBody>
        </p:sp>
        <p:sp>
          <p:nvSpPr>
            <p:cNvPr id="416" name="CuadroTexto 14"/>
            <p:cNvSpPr txBox="1"/>
            <p:nvPr/>
          </p:nvSpPr>
          <p:spPr>
            <a:xfrm>
              <a:off x="1244146" y="-84667"/>
              <a:ext cx="5060574" cy="6451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p>
              <a:pPr lvl="1" defTabSz="642915">
                <a:defRPr sz="3000">
                  <a:solidFill>
                    <a:schemeClr val="accent5">
                      <a:hueOff val="457874"/>
                      <a:satOff val="-29218"/>
                      <a:lumOff val="-29125"/>
                    </a:schemeClr>
                  </a:solidFill>
                </a:defRPr>
              </a:pPr>
              <a:r>
                <a:rPr sz="2109" dirty="0">
                  <a:solidFill>
                    <a:srgbClr val="C00000"/>
                  </a:solidFill>
                  <a:latin typeface="Arial Rounded MT Bold" panose="020F0704030504030204" pitchFamily="34" charset="77"/>
                </a:rPr>
                <a:t>PROBLEMÁTICA</a:t>
              </a:r>
            </a:p>
          </p:txBody>
        </p:sp>
        <p:sp>
          <p:nvSpPr>
            <p:cNvPr id="417" name="Rectángulo 16"/>
            <p:cNvSpPr txBox="1"/>
            <p:nvPr/>
          </p:nvSpPr>
          <p:spPr>
            <a:xfrm>
              <a:off x="-2777067" y="1140734"/>
              <a:ext cx="1186642" cy="6451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3000">
                  <a:solidFill>
                    <a:schemeClr val="accent5">
                      <a:hueOff val="457874"/>
                      <a:satOff val="-29218"/>
                      <a:lumOff val="-29125"/>
                    </a:schemeClr>
                  </a:solidFill>
                </a:defRPr>
              </a:lvl1pPr>
            </a:lstStyle>
            <a:p>
              <a:r>
                <a:rPr sz="2109" dirty="0">
                  <a:solidFill>
                    <a:srgbClr val="C00000"/>
                  </a:solidFill>
                  <a:latin typeface="Arial Rounded MT Bold" panose="020F0704030504030204" pitchFamily="34" charset="77"/>
                </a:rPr>
                <a:t>1</a:t>
              </a:r>
            </a:p>
          </p:txBody>
        </p:sp>
        <p:sp>
          <p:nvSpPr>
            <p:cNvPr id="418" name="Rectángulo 17"/>
            <p:cNvSpPr txBox="1"/>
            <p:nvPr/>
          </p:nvSpPr>
          <p:spPr>
            <a:xfrm>
              <a:off x="-2828889" y="2690810"/>
              <a:ext cx="689542" cy="6451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3000">
                  <a:solidFill>
                    <a:schemeClr val="accent5">
                      <a:hueOff val="457874"/>
                      <a:satOff val="-29218"/>
                      <a:lumOff val="-29125"/>
                    </a:schemeClr>
                  </a:solidFill>
                </a:defRPr>
              </a:lvl1pPr>
            </a:lstStyle>
            <a:p>
              <a:r>
                <a:rPr sz="2109" dirty="0">
                  <a:solidFill>
                    <a:srgbClr val="C00000"/>
                  </a:solidFill>
                  <a:latin typeface="Arial Rounded MT Bold" panose="020F0704030504030204" pitchFamily="34" charset="77"/>
                </a:rPr>
                <a:t>2</a:t>
              </a:r>
            </a:p>
          </p:txBody>
        </p:sp>
        <p:sp>
          <p:nvSpPr>
            <p:cNvPr id="419" name="Rectángulo 18"/>
            <p:cNvSpPr txBox="1"/>
            <p:nvPr/>
          </p:nvSpPr>
          <p:spPr>
            <a:xfrm>
              <a:off x="-2855170" y="4240886"/>
              <a:ext cx="894657" cy="6451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3000">
                  <a:solidFill>
                    <a:schemeClr val="accent5">
                      <a:hueOff val="457874"/>
                      <a:satOff val="-29218"/>
                      <a:lumOff val="-29125"/>
                    </a:schemeClr>
                  </a:solidFill>
                </a:defRPr>
              </a:lvl1pPr>
            </a:lstStyle>
            <a:p>
              <a:r>
                <a:rPr sz="2109" dirty="0">
                  <a:solidFill>
                    <a:srgbClr val="C00000"/>
                  </a:solidFill>
                  <a:latin typeface="Arial Rounded MT Bold" panose="020F0704030504030204" pitchFamily="34" charset="77"/>
                </a:rPr>
                <a:t>3</a:t>
              </a:r>
            </a:p>
          </p:txBody>
        </p:sp>
      </p:grpSp>
      <p:sp>
        <p:nvSpPr>
          <p:cNvPr id="421" name="CuadroTexto 52"/>
          <p:cNvSpPr txBox="1"/>
          <p:nvPr/>
        </p:nvSpPr>
        <p:spPr>
          <a:xfrm>
            <a:off x="1590414" y="3369591"/>
            <a:ext cx="3427198"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lvl="1" algn="l">
              <a:defRPr sz="2400">
                <a:solidFill>
                  <a:schemeClr val="accent5">
                    <a:hueOff val="457874"/>
                    <a:satOff val="-29218"/>
                    <a:lumOff val="-29125"/>
                  </a:schemeClr>
                </a:solidFill>
              </a:defRPr>
            </a:pPr>
            <a:r>
              <a:rPr sz="1687" dirty="0">
                <a:solidFill>
                  <a:srgbClr val="C00000"/>
                </a:solidFill>
                <a:latin typeface="Arial Rounded MT Bold" panose="020F0704030504030204" pitchFamily="34" charset="77"/>
              </a:rPr>
              <a:t>EN MATERIA NORMATIVA</a:t>
            </a:r>
          </a:p>
        </p:txBody>
      </p:sp>
      <p:sp>
        <p:nvSpPr>
          <p:cNvPr id="422" name="CuadroTexto 52"/>
          <p:cNvSpPr txBox="1"/>
          <p:nvPr/>
        </p:nvSpPr>
        <p:spPr>
          <a:xfrm>
            <a:off x="1536782" y="4471392"/>
            <a:ext cx="3427198"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lvl="1" algn="l">
              <a:defRPr sz="2400">
                <a:solidFill>
                  <a:schemeClr val="accent5">
                    <a:hueOff val="457874"/>
                    <a:satOff val="-29218"/>
                    <a:lumOff val="-29125"/>
                  </a:schemeClr>
                </a:solidFill>
              </a:defRPr>
            </a:pPr>
            <a:r>
              <a:rPr sz="1687" dirty="0">
                <a:solidFill>
                  <a:srgbClr val="C00000"/>
                </a:solidFill>
                <a:latin typeface="Arial Rounded MT Bold" panose="020F0704030504030204" pitchFamily="34" charset="77"/>
              </a:rPr>
              <a:t>EN MATERIA TÉCNICA</a:t>
            </a:r>
          </a:p>
        </p:txBody>
      </p:sp>
      <p:sp>
        <p:nvSpPr>
          <p:cNvPr id="423" name="CuadroTexto 52"/>
          <p:cNvSpPr txBox="1"/>
          <p:nvPr/>
        </p:nvSpPr>
        <p:spPr>
          <a:xfrm>
            <a:off x="1536782" y="5545696"/>
            <a:ext cx="3921540"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lvl="1" algn="l">
              <a:defRPr sz="2400">
                <a:solidFill>
                  <a:schemeClr val="accent5">
                    <a:hueOff val="457874"/>
                    <a:satOff val="-29218"/>
                    <a:lumOff val="-29125"/>
                  </a:schemeClr>
                </a:solidFill>
              </a:defRPr>
            </a:pPr>
            <a:r>
              <a:rPr sz="1687" dirty="0">
                <a:solidFill>
                  <a:srgbClr val="C00000"/>
                </a:solidFill>
                <a:latin typeface="Arial Rounded MT Bold" panose="020F0704030504030204" pitchFamily="34" charset="77"/>
              </a:rPr>
              <a:t>EN MATERIA INSTITUCIONAL</a:t>
            </a:r>
          </a:p>
        </p:txBody>
      </p:sp>
      <p:sp>
        <p:nvSpPr>
          <p:cNvPr id="17" name="Panorama actual del Catastro nacional">
            <a:extLst>
              <a:ext uri="{FF2B5EF4-FFF2-40B4-BE49-F238E27FC236}">
                <a16:creationId xmlns:a16="http://schemas.microsoft.com/office/drawing/2014/main" id="{AF62F3E8-C90A-3B4A-ADC6-E2DCB87C2EEC}"/>
              </a:ext>
            </a:extLst>
          </p:cNvPr>
          <p:cNvSpPr txBox="1">
            <a:spLocks/>
          </p:cNvSpPr>
          <p:nvPr/>
        </p:nvSpPr>
        <p:spPr>
          <a:xfrm>
            <a:off x="951706" y="228462"/>
            <a:ext cx="11101387"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r>
              <a:rPr lang="es-CO" sz="4400" b="1" dirty="0">
                <a:solidFill>
                  <a:schemeClr val="accent5">
                    <a:lumMod val="75000"/>
                  </a:schemeClr>
                </a:solidFill>
              </a:rPr>
              <a:t>Diagnóstico de la dimensión jurídica</a:t>
            </a:r>
          </a:p>
        </p:txBody>
      </p:sp>
    </p:spTree>
    <p:extLst>
      <p:ext uri="{BB962C8B-B14F-4D97-AF65-F5344CB8AC3E}">
        <p14:creationId xmlns:p14="http://schemas.microsoft.com/office/powerpoint/2010/main" val="503448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Diagnóstico de la dimensión jurídica"/>
          <p:cNvSpPr txBox="1">
            <a:spLocks noGrp="1"/>
          </p:cNvSpPr>
          <p:nvPr>
            <p:ph type="title" idx="4294967295"/>
          </p:nvPr>
        </p:nvSpPr>
        <p:spPr>
          <a:xfrm>
            <a:off x="1270000" y="203200"/>
            <a:ext cx="10464800" cy="254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1pPr>
            <a:lvl2pPr marL="0" marR="0" indent="228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2pPr>
            <a:lvl3pPr marL="0" marR="0" indent="457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3pPr>
            <a:lvl4pPr marL="0" marR="0" indent="685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4pPr>
            <a:lvl5pPr marL="0" marR="0" indent="9144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5pPr>
            <a:lvl6pPr marL="0" marR="0" indent="11430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6pPr>
            <a:lvl7pPr marL="0" marR="0" indent="1371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7pPr>
            <a:lvl8pPr marL="0" marR="0" indent="1600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8pPr>
            <a:lvl9pPr marL="0" marR="0" indent="1828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9pPr>
          </a:lstStyle>
          <a:p>
            <a:r>
              <a:rPr lang="es-CO" dirty="0"/>
              <a:t>Texto del título</a:t>
            </a:r>
            <a:endParaRPr dirty="0">
              <a:latin typeface="Arial Rounded MT Bold" panose="020F0704030504030204" pitchFamily="34" charset="77"/>
            </a:endParaRPr>
          </a:p>
        </p:txBody>
      </p:sp>
      <p:grpSp>
        <p:nvGrpSpPr>
          <p:cNvPr id="428" name="CuadroTexto 4"/>
          <p:cNvGrpSpPr/>
          <p:nvPr/>
        </p:nvGrpSpPr>
        <p:grpSpPr>
          <a:xfrm>
            <a:off x="2609869" y="1132244"/>
            <a:ext cx="6538553" cy="565092"/>
            <a:chOff x="38100" y="-71590"/>
            <a:chExt cx="12682021" cy="803685"/>
          </a:xfrm>
        </p:grpSpPr>
        <p:sp>
          <p:nvSpPr>
            <p:cNvPr id="427" name="CuadroTexto 4"/>
            <p:cNvSpPr txBox="1"/>
            <p:nvPr/>
          </p:nvSpPr>
          <p:spPr>
            <a:xfrm>
              <a:off x="38100" y="38099"/>
              <a:ext cx="12605821" cy="560104"/>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p>
              <a:pPr marL="736673" lvl="1" indent="-334851" defTabSz="914367">
                <a:buClr>
                  <a:schemeClr val="accent2"/>
                </a:buClr>
                <a:buSzPct val="100000"/>
                <a:buChar char="✓"/>
                <a:defRPr sz="3000"/>
              </a:pPr>
              <a:r>
                <a:rPr sz="2109" dirty="0">
                  <a:solidFill>
                    <a:srgbClr val="C00000"/>
                  </a:solidFill>
                  <a:latin typeface="Arial Rounded MT Bold" panose="020F0704030504030204" pitchFamily="34" charset="77"/>
                </a:rPr>
                <a:t>Marco </a:t>
              </a:r>
              <a:r>
                <a:rPr sz="2109" dirty="0" err="1">
                  <a:solidFill>
                    <a:srgbClr val="C00000"/>
                  </a:solidFill>
                  <a:latin typeface="Arial Rounded MT Bold" panose="020F0704030504030204" pitchFamily="34" charset="77"/>
                </a:rPr>
                <a:t>normativo</a:t>
              </a:r>
              <a:r>
                <a:rPr sz="2109" dirty="0">
                  <a:solidFill>
                    <a:srgbClr val="C00000"/>
                  </a:solidFill>
                  <a:latin typeface="Arial Rounded MT Bold" panose="020F0704030504030204" pitchFamily="34" charset="77"/>
                </a:rPr>
                <a:t> </a:t>
              </a:r>
              <a:r>
                <a:rPr sz="2109" dirty="0" err="1">
                  <a:solidFill>
                    <a:srgbClr val="C00000"/>
                  </a:solidFill>
                  <a:latin typeface="Arial Rounded MT Bold" panose="020F0704030504030204" pitchFamily="34" charset="77"/>
                </a:rPr>
                <a:t>incompleto</a:t>
              </a:r>
              <a:r>
                <a:rPr sz="2109" dirty="0">
                  <a:solidFill>
                    <a:srgbClr val="C00000"/>
                  </a:solidFill>
                  <a:latin typeface="Arial Rounded MT Bold" panose="020F0704030504030204" pitchFamily="34" charset="77"/>
                </a:rPr>
                <a:t> y no integral</a:t>
              </a:r>
            </a:p>
          </p:txBody>
        </p:sp>
        <p:pic>
          <p:nvPicPr>
            <p:cNvPr id="426" name="CuadroTexto 4" descr="CuadroTexto 4"/>
            <p:cNvPicPr>
              <a:picLocks/>
            </p:cNvPicPr>
            <p:nvPr/>
          </p:nvPicPr>
          <p:blipFill>
            <a:blip r:embed="rId2"/>
            <a:stretch>
              <a:fillRect/>
            </a:stretch>
          </p:blipFill>
          <p:spPr>
            <a:xfrm>
              <a:off x="38100" y="-71590"/>
              <a:ext cx="12682021" cy="803685"/>
            </a:xfrm>
            <a:prstGeom prst="rect">
              <a:avLst/>
            </a:prstGeom>
            <a:effectLst/>
          </p:spPr>
        </p:pic>
      </p:grpSp>
      <p:grpSp>
        <p:nvGrpSpPr>
          <p:cNvPr id="436" name="Grupo"/>
          <p:cNvGrpSpPr/>
          <p:nvPr/>
        </p:nvGrpSpPr>
        <p:grpSpPr>
          <a:xfrm>
            <a:off x="898689" y="1822941"/>
            <a:ext cx="11002799" cy="4804530"/>
            <a:chOff x="-2843094" y="-125988"/>
            <a:chExt cx="13255384" cy="6833109"/>
          </a:xfrm>
        </p:grpSpPr>
        <p:sp>
          <p:nvSpPr>
            <p:cNvPr id="429" name="CuadroTexto 13"/>
            <p:cNvSpPr txBox="1"/>
            <p:nvPr/>
          </p:nvSpPr>
          <p:spPr>
            <a:xfrm>
              <a:off x="2660327" y="5705959"/>
              <a:ext cx="7478097" cy="10011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algn="just" defTabSz="914400">
                <a:defRPr sz="2000"/>
              </a:lvl1pPr>
            </a:lstStyle>
            <a:p>
              <a:r>
                <a:rPr sz="1800" dirty="0" err="1">
                  <a:latin typeface="Arial Rounded MT Bold" panose="020F0704030504030204" pitchFamily="34" charset="77"/>
                </a:rPr>
                <a:t>Fortalecer</a:t>
              </a:r>
              <a:r>
                <a:rPr sz="1800" dirty="0">
                  <a:latin typeface="Arial Rounded MT Bold" panose="020F0704030504030204" pitchFamily="34" charset="77"/>
                </a:rPr>
                <a:t> la </a:t>
              </a:r>
              <a:r>
                <a:rPr sz="1800" dirty="0" err="1">
                  <a:latin typeface="Arial Rounded MT Bold" panose="020F0704030504030204" pitchFamily="34" charset="77"/>
                </a:rPr>
                <a:t>autoridad</a:t>
              </a:r>
              <a:r>
                <a:rPr sz="1800" dirty="0">
                  <a:latin typeface="Arial Rounded MT Bold" panose="020F0704030504030204" pitchFamily="34" charset="77"/>
                </a:rPr>
                <a:t> </a:t>
              </a:r>
              <a:r>
                <a:rPr sz="1800" dirty="0" err="1">
                  <a:latin typeface="Arial Rounded MT Bold" panose="020F0704030504030204" pitchFamily="34" charset="77"/>
                </a:rPr>
                <a:t>catastral</a:t>
              </a:r>
              <a:r>
                <a:rPr sz="1800" dirty="0">
                  <a:latin typeface="Arial Rounded MT Bold" panose="020F0704030504030204" pitchFamily="34" charset="77"/>
                </a:rPr>
                <a:t>.</a:t>
              </a:r>
            </a:p>
          </p:txBody>
        </p:sp>
        <p:sp>
          <p:nvSpPr>
            <p:cNvPr id="430" name="CuadroTexto 9"/>
            <p:cNvSpPr txBox="1"/>
            <p:nvPr/>
          </p:nvSpPr>
          <p:spPr>
            <a:xfrm>
              <a:off x="2718277" y="1124165"/>
              <a:ext cx="7470119" cy="12691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p>
              <a:pPr algn="just" defTabSz="642915">
                <a:defRPr sz="2000"/>
              </a:pPr>
              <a:r>
                <a:rPr dirty="0" err="1">
                  <a:latin typeface="Arial Rounded MT Bold" panose="020F0704030504030204" pitchFamily="34" charset="77"/>
                </a:rPr>
                <a:t>Expedir</a:t>
              </a:r>
              <a:r>
                <a:rPr dirty="0">
                  <a:latin typeface="Arial Rounded MT Bold" panose="020F0704030504030204" pitchFamily="34" charset="77"/>
                </a:rPr>
                <a:t> el </a:t>
              </a:r>
              <a:r>
                <a:rPr dirty="0" err="1">
                  <a:latin typeface="Arial Rounded MT Bold" panose="020F0704030504030204" pitchFamily="34" charset="77"/>
                </a:rPr>
                <a:t>estatuto</a:t>
              </a:r>
              <a:r>
                <a:rPr dirty="0">
                  <a:latin typeface="Arial Rounded MT Bold" panose="020F0704030504030204" pitchFamily="34" charset="77"/>
                </a:rPr>
                <a:t> </a:t>
              </a:r>
              <a:r>
                <a:rPr dirty="0" err="1">
                  <a:latin typeface="Arial Rounded MT Bold" panose="020F0704030504030204" pitchFamily="34" charset="77"/>
                </a:rPr>
                <a:t>catastro-registro</a:t>
              </a:r>
              <a:r>
                <a:rPr dirty="0">
                  <a:latin typeface="Arial Rounded MT Bold" panose="020F0704030504030204" pitchFamily="34" charset="77"/>
                </a:rPr>
                <a:t>. </a:t>
              </a:r>
            </a:p>
            <a:p>
              <a:pPr algn="just" defTabSz="642915">
                <a:defRPr sz="2000"/>
              </a:pPr>
              <a:r>
                <a:rPr dirty="0">
                  <a:latin typeface="Arial Rounded MT Bold" panose="020F0704030504030204" pitchFamily="34" charset="77"/>
                </a:rPr>
                <a:t>Marco </a:t>
              </a:r>
              <a:r>
                <a:rPr dirty="0" err="1">
                  <a:latin typeface="Arial Rounded MT Bold" panose="020F0704030504030204" pitchFamily="34" charset="77"/>
                </a:rPr>
                <a:t>moderno</a:t>
              </a:r>
              <a:r>
                <a:rPr dirty="0">
                  <a:latin typeface="Arial Rounded MT Bold" panose="020F0704030504030204" pitchFamily="34" charset="77"/>
                </a:rPr>
                <a:t>, </a:t>
              </a:r>
              <a:r>
                <a:rPr dirty="0" err="1">
                  <a:latin typeface="Arial Rounded MT Bold" panose="020F0704030504030204" pitchFamily="34" charset="77"/>
                </a:rPr>
                <a:t>integrado</a:t>
              </a:r>
              <a:r>
                <a:rPr dirty="0">
                  <a:latin typeface="Arial Rounded MT Bold" panose="020F0704030504030204" pitchFamily="34" charset="77"/>
                </a:rPr>
                <a:t> y </a:t>
              </a:r>
              <a:r>
                <a:rPr dirty="0" err="1">
                  <a:latin typeface="Arial Rounded MT Bold" panose="020F0704030504030204" pitchFamily="34" charset="77"/>
                </a:rPr>
                <a:t>actualizado</a:t>
              </a:r>
              <a:r>
                <a:rPr sz="1406" dirty="0">
                  <a:latin typeface="Arial Rounded MT Bold" panose="020F0704030504030204" pitchFamily="34" charset="77"/>
                </a:rPr>
                <a:t>.</a:t>
              </a:r>
            </a:p>
          </p:txBody>
        </p:sp>
        <p:sp>
          <p:nvSpPr>
            <p:cNvPr id="431" name="CuadroTexto 12"/>
            <p:cNvSpPr txBox="1"/>
            <p:nvPr/>
          </p:nvSpPr>
          <p:spPr>
            <a:xfrm>
              <a:off x="2718278" y="2499779"/>
              <a:ext cx="7694012" cy="28916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p>
              <a:pPr algn="just" defTabSz="642915">
                <a:defRPr sz="2000"/>
              </a:pPr>
              <a:r>
                <a:rPr dirty="0" err="1">
                  <a:latin typeface="Arial Rounded MT Bold" panose="020F0704030504030204" pitchFamily="34" charset="77"/>
                </a:rPr>
                <a:t>Incluir</a:t>
              </a:r>
              <a:r>
                <a:rPr dirty="0">
                  <a:latin typeface="Arial Rounded MT Bold" panose="020F0704030504030204" pitchFamily="34" charset="77"/>
                </a:rPr>
                <a:t> </a:t>
              </a:r>
              <a:r>
                <a:rPr dirty="0" err="1">
                  <a:latin typeface="Arial Rounded MT Bold" panose="020F0704030504030204" pitchFamily="34" charset="77"/>
                </a:rPr>
                <a:t>todos</a:t>
              </a:r>
              <a:r>
                <a:rPr dirty="0">
                  <a:latin typeface="Arial Rounded MT Bold" panose="020F0704030504030204" pitchFamily="34" charset="77"/>
                </a:rPr>
                <a:t> las </a:t>
              </a:r>
              <a:r>
                <a:rPr dirty="0" err="1">
                  <a:latin typeface="Arial Rounded MT Bold" panose="020F0704030504030204" pitchFamily="34" charset="77"/>
                </a:rPr>
                <a:t>formas</a:t>
              </a:r>
              <a:r>
                <a:rPr dirty="0">
                  <a:latin typeface="Arial Rounded MT Bold" panose="020F0704030504030204" pitchFamily="34" charset="77"/>
                </a:rPr>
                <a:t> de </a:t>
              </a:r>
              <a:r>
                <a:rPr dirty="0" err="1">
                  <a:latin typeface="Arial Rounded MT Bold" panose="020F0704030504030204" pitchFamily="34" charset="77"/>
                </a:rPr>
                <a:t>tenencia</a:t>
              </a:r>
              <a:r>
                <a:rPr dirty="0">
                  <a:latin typeface="Arial Rounded MT Bold" panose="020F0704030504030204" pitchFamily="34" charset="77"/>
                </a:rPr>
                <a:t> de la </a:t>
              </a:r>
              <a:r>
                <a:rPr dirty="0" err="1">
                  <a:latin typeface="Arial Rounded MT Bold" panose="020F0704030504030204" pitchFamily="34" charset="77"/>
                </a:rPr>
                <a:t>propiedad</a:t>
              </a:r>
              <a:r>
                <a:rPr dirty="0">
                  <a:latin typeface="Arial Rounded MT Bold" panose="020F0704030504030204" pitchFamily="34" charset="77"/>
                </a:rPr>
                <a:t> </a:t>
              </a:r>
              <a:r>
                <a:rPr dirty="0" err="1">
                  <a:latin typeface="Arial Rounded MT Bold" panose="020F0704030504030204" pitchFamily="34" charset="77"/>
                </a:rPr>
                <a:t>en</a:t>
              </a:r>
              <a:r>
                <a:rPr dirty="0">
                  <a:latin typeface="Arial Rounded MT Bold" panose="020F0704030504030204" pitchFamily="34" charset="77"/>
                </a:rPr>
                <a:t> los </a:t>
              </a:r>
              <a:r>
                <a:rPr dirty="0" err="1">
                  <a:latin typeface="Arial Rounded MT Bold" panose="020F0704030504030204" pitchFamily="34" charset="77"/>
                </a:rPr>
                <a:t>levantamiento</a:t>
              </a:r>
              <a:r>
                <a:rPr dirty="0">
                  <a:latin typeface="Arial Rounded MT Bold" panose="020F0704030504030204" pitchFamily="34" charset="77"/>
                </a:rPr>
                <a:t> </a:t>
              </a:r>
              <a:r>
                <a:rPr dirty="0" err="1">
                  <a:latin typeface="Arial Rounded MT Bold" panose="020F0704030504030204" pitchFamily="34" charset="77"/>
                </a:rPr>
                <a:t>en</a:t>
              </a:r>
              <a:r>
                <a:rPr dirty="0">
                  <a:latin typeface="Arial Rounded MT Bold" panose="020F0704030504030204" pitchFamily="34" charset="77"/>
                </a:rPr>
                <a:t> campo.</a:t>
              </a:r>
            </a:p>
            <a:p>
              <a:pPr algn="just" defTabSz="642915">
                <a:defRPr sz="2000"/>
              </a:pPr>
              <a:r>
                <a:rPr dirty="0">
                  <a:latin typeface="Arial Rounded MT Bold" panose="020F0704030504030204" pitchFamily="34" charset="77"/>
                </a:rPr>
                <a:t>Resolver </a:t>
              </a:r>
              <a:r>
                <a:rPr dirty="0" err="1">
                  <a:latin typeface="Arial Rounded MT Bold" panose="020F0704030504030204" pitchFamily="34" charset="77"/>
                </a:rPr>
                <a:t>conflictos</a:t>
              </a:r>
              <a:r>
                <a:rPr dirty="0">
                  <a:latin typeface="Arial Rounded MT Bold" panose="020F0704030504030204" pitchFamily="34" charset="77"/>
                </a:rPr>
                <a:t> de </a:t>
              </a:r>
              <a:r>
                <a:rPr dirty="0" err="1">
                  <a:latin typeface="Arial Rounded MT Bold" panose="020F0704030504030204" pitchFamily="34" charset="77"/>
                </a:rPr>
                <a:t>linderos</a:t>
              </a:r>
              <a:r>
                <a:rPr dirty="0">
                  <a:latin typeface="Arial Rounded MT Bold" panose="020F0704030504030204" pitchFamily="34" charset="77"/>
                </a:rPr>
                <a:t> </a:t>
              </a:r>
              <a:r>
                <a:rPr dirty="0" err="1">
                  <a:latin typeface="Arial Rounded MT Bold" panose="020F0704030504030204" pitchFamily="34" charset="77"/>
                </a:rPr>
                <a:t>en</a:t>
              </a:r>
              <a:r>
                <a:rPr dirty="0">
                  <a:latin typeface="Arial Rounded MT Bold" panose="020F0704030504030204" pitchFamily="34" charset="77"/>
                </a:rPr>
                <a:t> </a:t>
              </a:r>
              <a:r>
                <a:rPr dirty="0" err="1">
                  <a:latin typeface="Arial Rounded MT Bold" panose="020F0704030504030204" pitchFamily="34" charset="77"/>
                </a:rPr>
                <a:t>terreno</a:t>
              </a:r>
              <a:r>
                <a:rPr dirty="0">
                  <a:latin typeface="Arial Rounded MT Bold" panose="020F0704030504030204" pitchFamily="34" charset="77"/>
                </a:rPr>
                <a:t>.</a:t>
              </a:r>
            </a:p>
            <a:p>
              <a:pPr algn="just" defTabSz="642915">
                <a:defRPr sz="2000"/>
              </a:pPr>
              <a:r>
                <a:rPr dirty="0" err="1">
                  <a:latin typeface="Arial Rounded MT Bold" panose="020F0704030504030204" pitchFamily="34" charset="77"/>
                </a:rPr>
                <a:t>Fortalecimiento</a:t>
              </a:r>
              <a:r>
                <a:rPr dirty="0">
                  <a:latin typeface="Arial Rounded MT Bold" panose="020F0704030504030204" pitchFamily="34" charset="77"/>
                </a:rPr>
                <a:t> de los </a:t>
              </a:r>
              <a:r>
                <a:rPr dirty="0" err="1">
                  <a:latin typeface="Arial Rounded MT Bold" panose="020F0704030504030204" pitchFamily="34" charset="77"/>
                </a:rPr>
                <a:t>procesos</a:t>
              </a:r>
              <a:r>
                <a:rPr dirty="0">
                  <a:latin typeface="Arial Rounded MT Bold" panose="020F0704030504030204" pitchFamily="34" charset="77"/>
                </a:rPr>
                <a:t> a </a:t>
              </a:r>
              <a:r>
                <a:rPr dirty="0" err="1">
                  <a:latin typeface="Arial Rounded MT Bold" panose="020F0704030504030204" pitchFamily="34" charset="77"/>
                </a:rPr>
                <a:t>través</a:t>
              </a:r>
              <a:r>
                <a:rPr dirty="0">
                  <a:latin typeface="Arial Rounded MT Bold" panose="020F0704030504030204" pitchFamily="34" charset="77"/>
                </a:rPr>
                <a:t> del </a:t>
              </a:r>
              <a:r>
                <a:rPr dirty="0" err="1">
                  <a:latin typeface="Arial Rounded MT Bold" panose="020F0704030504030204" pitchFamily="34" charset="77"/>
                </a:rPr>
                <a:t>barrido</a:t>
              </a:r>
              <a:r>
                <a:rPr dirty="0">
                  <a:latin typeface="Arial Rounded MT Bold" panose="020F0704030504030204" pitchFamily="34" charset="77"/>
                </a:rPr>
                <a:t> predial </a:t>
              </a:r>
              <a:r>
                <a:rPr dirty="0" err="1">
                  <a:latin typeface="Arial Rounded MT Bold" panose="020F0704030504030204" pitchFamily="34" charset="77"/>
                </a:rPr>
                <a:t>masivo</a:t>
              </a:r>
              <a:r>
                <a:rPr dirty="0">
                  <a:latin typeface="Arial Rounded MT Bold" panose="020F0704030504030204" pitchFamily="34" charset="77"/>
                </a:rPr>
                <a:t>.</a:t>
              </a:r>
            </a:p>
            <a:p>
              <a:pPr algn="just" defTabSz="642915">
                <a:defRPr sz="2000"/>
              </a:pPr>
              <a:r>
                <a:rPr dirty="0" err="1">
                  <a:latin typeface="Arial Rounded MT Bold" panose="020F0704030504030204" pitchFamily="34" charset="77"/>
                </a:rPr>
                <a:t>Articulación</a:t>
              </a:r>
              <a:r>
                <a:rPr dirty="0">
                  <a:latin typeface="Arial Rounded MT Bold" panose="020F0704030504030204" pitchFamily="34" charset="77"/>
                </a:rPr>
                <a:t> </a:t>
              </a:r>
              <a:r>
                <a:rPr dirty="0" err="1">
                  <a:latin typeface="Arial Rounded MT Bold" panose="020F0704030504030204" pitchFamily="34" charset="77"/>
                </a:rPr>
                <a:t>catastro-registro</a:t>
              </a:r>
              <a:r>
                <a:rPr dirty="0">
                  <a:latin typeface="Arial Rounded MT Bold" panose="020F0704030504030204" pitchFamily="34" charset="77"/>
                </a:rPr>
                <a:t>.</a:t>
              </a:r>
            </a:p>
          </p:txBody>
        </p:sp>
        <p:sp>
          <p:nvSpPr>
            <p:cNvPr id="432" name="CuadroTexto 14"/>
            <p:cNvSpPr txBox="1"/>
            <p:nvPr/>
          </p:nvSpPr>
          <p:spPr>
            <a:xfrm>
              <a:off x="887967" y="-125988"/>
              <a:ext cx="5060575" cy="6451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p>
              <a:pPr lvl="1" defTabSz="642915">
                <a:defRPr sz="3000">
                  <a:solidFill>
                    <a:schemeClr val="accent2"/>
                  </a:solidFill>
                </a:defRPr>
              </a:pPr>
              <a:r>
                <a:rPr sz="2109" dirty="0">
                  <a:solidFill>
                    <a:schemeClr val="accent6">
                      <a:lumMod val="75000"/>
                    </a:schemeClr>
                  </a:solidFill>
                  <a:latin typeface="Arial Rounded MT Bold" panose="020F0704030504030204" pitchFamily="34" charset="77"/>
                </a:rPr>
                <a:t>SOLUCIÓN</a:t>
              </a:r>
            </a:p>
          </p:txBody>
        </p:sp>
        <p:sp>
          <p:nvSpPr>
            <p:cNvPr id="433" name="Rectángulo 16"/>
            <p:cNvSpPr txBox="1"/>
            <p:nvPr/>
          </p:nvSpPr>
          <p:spPr>
            <a:xfrm>
              <a:off x="-2777067" y="1208468"/>
              <a:ext cx="1186642" cy="6451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3000">
                  <a:solidFill>
                    <a:schemeClr val="accent2"/>
                  </a:solidFill>
                </a:defRPr>
              </a:lvl1pPr>
            </a:lstStyle>
            <a:p>
              <a:r>
                <a:rPr sz="2109" dirty="0">
                  <a:solidFill>
                    <a:schemeClr val="accent6">
                      <a:lumMod val="75000"/>
                    </a:schemeClr>
                  </a:solidFill>
                  <a:latin typeface="Arial Rounded MT Bold" panose="020F0704030504030204" pitchFamily="34" charset="77"/>
                </a:rPr>
                <a:t>1</a:t>
              </a:r>
            </a:p>
          </p:txBody>
        </p:sp>
        <p:sp>
          <p:nvSpPr>
            <p:cNvPr id="434" name="Rectángulo 17"/>
            <p:cNvSpPr txBox="1"/>
            <p:nvPr/>
          </p:nvSpPr>
          <p:spPr>
            <a:xfrm>
              <a:off x="-2798349" y="3433000"/>
              <a:ext cx="689541" cy="6451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3000">
                  <a:solidFill>
                    <a:schemeClr val="accent2"/>
                  </a:solidFill>
                </a:defRPr>
              </a:lvl1pPr>
            </a:lstStyle>
            <a:p>
              <a:r>
                <a:rPr sz="2109" dirty="0">
                  <a:solidFill>
                    <a:schemeClr val="accent6">
                      <a:lumMod val="75000"/>
                    </a:schemeClr>
                  </a:solidFill>
                  <a:latin typeface="Arial Rounded MT Bold" panose="020F0704030504030204" pitchFamily="34" charset="77"/>
                </a:rPr>
                <a:t>2</a:t>
              </a:r>
            </a:p>
          </p:txBody>
        </p:sp>
        <p:sp>
          <p:nvSpPr>
            <p:cNvPr id="435" name="Rectángulo 18"/>
            <p:cNvSpPr txBox="1"/>
            <p:nvPr/>
          </p:nvSpPr>
          <p:spPr>
            <a:xfrm>
              <a:off x="-2843094" y="5680232"/>
              <a:ext cx="894658" cy="6451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914400">
                <a:defRPr sz="3000">
                  <a:solidFill>
                    <a:schemeClr val="accent2"/>
                  </a:solidFill>
                </a:defRPr>
              </a:lvl1pPr>
            </a:lstStyle>
            <a:p>
              <a:r>
                <a:rPr sz="2109" dirty="0">
                  <a:solidFill>
                    <a:schemeClr val="accent6">
                      <a:lumMod val="75000"/>
                    </a:schemeClr>
                  </a:solidFill>
                  <a:latin typeface="Arial Rounded MT Bold" panose="020F0704030504030204" pitchFamily="34" charset="77"/>
                </a:rPr>
                <a:t>3</a:t>
              </a:r>
            </a:p>
          </p:txBody>
        </p:sp>
      </p:grpSp>
      <p:sp>
        <p:nvSpPr>
          <p:cNvPr id="437" name="CuadroTexto 52"/>
          <p:cNvSpPr txBox="1"/>
          <p:nvPr/>
        </p:nvSpPr>
        <p:spPr>
          <a:xfrm>
            <a:off x="1222011" y="2789666"/>
            <a:ext cx="3427198"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lvl="1" algn="l">
              <a:defRPr sz="2400">
                <a:solidFill>
                  <a:schemeClr val="accent2"/>
                </a:solidFill>
              </a:defRPr>
            </a:pPr>
            <a:r>
              <a:rPr sz="1687" dirty="0">
                <a:solidFill>
                  <a:schemeClr val="accent6">
                    <a:lumMod val="75000"/>
                  </a:schemeClr>
                </a:solidFill>
                <a:latin typeface="Arial Rounded MT Bold" panose="020F0704030504030204" pitchFamily="34" charset="77"/>
              </a:rPr>
              <a:t>EN MATERIA NORMATIVA</a:t>
            </a:r>
          </a:p>
        </p:txBody>
      </p:sp>
      <p:sp>
        <p:nvSpPr>
          <p:cNvPr id="438" name="CuadroTexto 52"/>
          <p:cNvSpPr txBox="1"/>
          <p:nvPr/>
        </p:nvSpPr>
        <p:spPr>
          <a:xfrm>
            <a:off x="1222011" y="4359404"/>
            <a:ext cx="3427198"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lvl="1" algn="l">
              <a:defRPr sz="2400">
                <a:solidFill>
                  <a:schemeClr val="accent2"/>
                </a:solidFill>
              </a:defRPr>
            </a:pPr>
            <a:r>
              <a:rPr sz="1687" dirty="0">
                <a:solidFill>
                  <a:schemeClr val="accent6">
                    <a:lumMod val="75000"/>
                  </a:schemeClr>
                </a:solidFill>
                <a:latin typeface="Arial Rounded MT Bold" panose="020F0704030504030204" pitchFamily="34" charset="77"/>
              </a:rPr>
              <a:t>EN MATERIA TÉCNICA</a:t>
            </a:r>
          </a:p>
        </p:txBody>
      </p:sp>
      <p:sp>
        <p:nvSpPr>
          <p:cNvPr id="439" name="CuadroTexto 52"/>
          <p:cNvSpPr txBox="1"/>
          <p:nvPr/>
        </p:nvSpPr>
        <p:spPr>
          <a:xfrm>
            <a:off x="1222011" y="5923528"/>
            <a:ext cx="3921540"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lvl="1" algn="l">
              <a:defRPr sz="2400">
                <a:solidFill>
                  <a:schemeClr val="accent2"/>
                </a:solidFill>
              </a:defRPr>
            </a:pPr>
            <a:r>
              <a:rPr sz="1687" dirty="0">
                <a:solidFill>
                  <a:schemeClr val="accent6">
                    <a:lumMod val="75000"/>
                  </a:schemeClr>
                </a:solidFill>
                <a:latin typeface="Arial Rounded MT Bold" panose="020F0704030504030204" pitchFamily="34" charset="77"/>
              </a:rPr>
              <a:t>EN MATERIA INSTITUCIONAL</a:t>
            </a:r>
          </a:p>
        </p:txBody>
      </p:sp>
      <p:sp>
        <p:nvSpPr>
          <p:cNvPr id="17" name="Panorama actual del Catastro nacional">
            <a:extLst>
              <a:ext uri="{FF2B5EF4-FFF2-40B4-BE49-F238E27FC236}">
                <a16:creationId xmlns:a16="http://schemas.microsoft.com/office/drawing/2014/main" id="{B3590EDC-870C-B74F-AA80-7D11054AE942}"/>
              </a:ext>
            </a:extLst>
          </p:cNvPr>
          <p:cNvSpPr txBox="1">
            <a:spLocks/>
          </p:cNvSpPr>
          <p:nvPr/>
        </p:nvSpPr>
        <p:spPr>
          <a:xfrm>
            <a:off x="951706" y="228462"/>
            <a:ext cx="11101387"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r>
              <a:rPr lang="es-CO" sz="4400" b="1" dirty="0">
                <a:solidFill>
                  <a:schemeClr val="accent5">
                    <a:lumMod val="75000"/>
                  </a:schemeClr>
                </a:solidFill>
              </a:rPr>
              <a:t>Diagnóstico de la dimensión jurídica</a:t>
            </a:r>
          </a:p>
        </p:txBody>
      </p:sp>
    </p:spTree>
    <p:extLst>
      <p:ext uri="{BB962C8B-B14F-4D97-AF65-F5344CB8AC3E}">
        <p14:creationId xmlns:p14="http://schemas.microsoft.com/office/powerpoint/2010/main" val="4151794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Diagnóstico de la dimensión institucional"/>
          <p:cNvSpPr txBox="1">
            <a:spLocks noGrp="1"/>
          </p:cNvSpPr>
          <p:nvPr>
            <p:ph type="title" idx="4294967295"/>
          </p:nvPr>
        </p:nvSpPr>
        <p:spPr>
          <a:xfrm>
            <a:off x="1270000" y="203200"/>
            <a:ext cx="10464800" cy="254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1pPr>
            <a:lvl2pPr marL="0" marR="0" indent="228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2pPr>
            <a:lvl3pPr marL="0" marR="0" indent="457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3pPr>
            <a:lvl4pPr marL="0" marR="0" indent="685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4pPr>
            <a:lvl5pPr marL="0" marR="0" indent="9144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5pPr>
            <a:lvl6pPr marL="0" marR="0" indent="11430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6pPr>
            <a:lvl7pPr marL="0" marR="0" indent="1371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7pPr>
            <a:lvl8pPr marL="0" marR="0" indent="1600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8pPr>
            <a:lvl9pPr marL="0" marR="0" indent="1828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9pPr>
          </a:lstStyle>
          <a:p>
            <a:r>
              <a:rPr lang="es-CO"/>
              <a:t>Texto del título</a:t>
            </a:r>
            <a:endParaRPr dirty="0">
              <a:latin typeface="Arial Rounded MT Bold" panose="020F0704030504030204" pitchFamily="34" charset="77"/>
            </a:endParaRPr>
          </a:p>
        </p:txBody>
      </p:sp>
      <p:grpSp>
        <p:nvGrpSpPr>
          <p:cNvPr id="444" name="CuadroTexto 4"/>
          <p:cNvGrpSpPr/>
          <p:nvPr/>
        </p:nvGrpSpPr>
        <p:grpSpPr>
          <a:xfrm>
            <a:off x="1664266" y="801771"/>
            <a:ext cx="8917047" cy="593730"/>
            <a:chOff x="38100" y="-194034"/>
            <a:chExt cx="12682021" cy="1362484"/>
          </a:xfrm>
        </p:grpSpPr>
        <p:sp>
          <p:nvSpPr>
            <p:cNvPr id="443" name="CuadroTexto 4"/>
            <p:cNvSpPr txBox="1"/>
            <p:nvPr/>
          </p:nvSpPr>
          <p:spPr>
            <a:xfrm>
              <a:off x="38100" y="38098"/>
              <a:ext cx="12605820" cy="90374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p>
              <a:pPr marL="736673" lvl="1" indent="-334851" defTabSz="914367">
                <a:buClr>
                  <a:schemeClr val="accent5">
                    <a:hueOff val="457874"/>
                    <a:satOff val="-29218"/>
                    <a:lumOff val="-29125"/>
                  </a:schemeClr>
                </a:buClr>
                <a:buSzPct val="100000"/>
                <a:buChar char="✓"/>
                <a:defRPr sz="3000"/>
              </a:pPr>
              <a:r>
                <a:rPr sz="2109" dirty="0" err="1">
                  <a:solidFill>
                    <a:srgbClr val="C00000"/>
                  </a:solidFill>
                  <a:latin typeface="Arial Rounded MT Bold" panose="020F0704030504030204" pitchFamily="34" charset="77"/>
                </a:rPr>
                <a:t>Arreglos</a:t>
              </a:r>
              <a:r>
                <a:rPr sz="2109" dirty="0">
                  <a:solidFill>
                    <a:srgbClr val="C00000"/>
                  </a:solidFill>
                  <a:latin typeface="Arial Rounded MT Bold" panose="020F0704030504030204" pitchFamily="34" charset="77"/>
                </a:rPr>
                <a:t> </a:t>
              </a:r>
              <a:r>
                <a:rPr sz="2109" dirty="0" err="1">
                  <a:solidFill>
                    <a:srgbClr val="C00000"/>
                  </a:solidFill>
                  <a:latin typeface="Arial Rounded MT Bold" panose="020F0704030504030204" pitchFamily="34" charset="77"/>
                </a:rPr>
                <a:t>inadecuados</a:t>
              </a:r>
              <a:r>
                <a:rPr sz="2109" dirty="0">
                  <a:solidFill>
                    <a:srgbClr val="C00000"/>
                  </a:solidFill>
                  <a:latin typeface="Arial Rounded MT Bold" panose="020F0704030504030204" pitchFamily="34" charset="77"/>
                </a:rPr>
                <a:t>, </a:t>
              </a:r>
              <a:r>
                <a:rPr sz="2109" dirty="0" err="1">
                  <a:solidFill>
                    <a:srgbClr val="C00000"/>
                  </a:solidFill>
                  <a:latin typeface="Arial Rounded MT Bold" panose="020F0704030504030204" pitchFamily="34" charset="77"/>
                </a:rPr>
                <a:t>baja</a:t>
              </a:r>
              <a:r>
                <a:rPr sz="2109" dirty="0">
                  <a:solidFill>
                    <a:srgbClr val="C00000"/>
                  </a:solidFill>
                  <a:latin typeface="Arial Rounded MT Bold" panose="020F0704030504030204" pitchFamily="34" charset="77"/>
                </a:rPr>
                <a:t> </a:t>
              </a:r>
              <a:r>
                <a:rPr sz="2109" dirty="0" err="1">
                  <a:solidFill>
                    <a:srgbClr val="C00000"/>
                  </a:solidFill>
                  <a:latin typeface="Arial Rounded MT Bold" panose="020F0704030504030204" pitchFamily="34" charset="77"/>
                </a:rPr>
                <a:t>capacidad</a:t>
              </a:r>
              <a:r>
                <a:rPr sz="2109" dirty="0">
                  <a:solidFill>
                    <a:srgbClr val="C00000"/>
                  </a:solidFill>
                  <a:latin typeface="Arial Rounded MT Bold" panose="020F0704030504030204" pitchFamily="34" charset="77"/>
                </a:rPr>
                <a:t> y </a:t>
              </a:r>
              <a:r>
                <a:rPr sz="2109" dirty="0" err="1">
                  <a:solidFill>
                    <a:srgbClr val="C00000"/>
                  </a:solidFill>
                  <a:latin typeface="Arial Rounded MT Bold" panose="020F0704030504030204" pitchFamily="34" charset="77"/>
                </a:rPr>
                <a:t>eficiencia</a:t>
              </a:r>
              <a:r>
                <a:rPr sz="2109" dirty="0">
                  <a:solidFill>
                    <a:srgbClr val="C00000"/>
                  </a:solidFill>
                  <a:latin typeface="Arial Rounded MT Bold" panose="020F0704030504030204" pitchFamily="34" charset="77"/>
                </a:rPr>
                <a:t> </a:t>
              </a:r>
              <a:r>
                <a:rPr sz="2109" dirty="0" err="1">
                  <a:solidFill>
                    <a:srgbClr val="C00000"/>
                  </a:solidFill>
                  <a:latin typeface="Arial Rounded MT Bold" panose="020F0704030504030204" pitchFamily="34" charset="77"/>
                </a:rPr>
                <a:t>catastral</a:t>
              </a:r>
              <a:endParaRPr sz="2109" dirty="0">
                <a:solidFill>
                  <a:srgbClr val="C00000"/>
                </a:solidFill>
                <a:latin typeface="Arial Rounded MT Bold" panose="020F0704030504030204" pitchFamily="34" charset="77"/>
              </a:endParaRPr>
            </a:p>
          </p:txBody>
        </p:sp>
        <p:pic>
          <p:nvPicPr>
            <p:cNvPr id="442" name="CuadroTexto 4" descr="CuadroTexto 4"/>
            <p:cNvPicPr>
              <a:picLocks/>
            </p:cNvPicPr>
            <p:nvPr/>
          </p:nvPicPr>
          <p:blipFill>
            <a:blip r:embed="rId2"/>
            <a:stretch>
              <a:fillRect/>
            </a:stretch>
          </p:blipFill>
          <p:spPr>
            <a:xfrm>
              <a:off x="38100" y="-194034"/>
              <a:ext cx="12682021" cy="1362484"/>
            </a:xfrm>
            <a:prstGeom prst="rect">
              <a:avLst/>
            </a:prstGeom>
            <a:effectLst/>
          </p:spPr>
        </p:pic>
      </p:grpSp>
      <p:sp>
        <p:nvSpPr>
          <p:cNvPr id="44" name="Panorama actual del Catastro nacional">
            <a:extLst>
              <a:ext uri="{FF2B5EF4-FFF2-40B4-BE49-F238E27FC236}">
                <a16:creationId xmlns:a16="http://schemas.microsoft.com/office/drawing/2014/main" id="{55DFE4FE-122C-1341-A3EC-A49729274131}"/>
              </a:ext>
            </a:extLst>
          </p:cNvPr>
          <p:cNvSpPr txBox="1">
            <a:spLocks/>
          </p:cNvSpPr>
          <p:nvPr/>
        </p:nvSpPr>
        <p:spPr>
          <a:xfrm>
            <a:off x="530463" y="125035"/>
            <a:ext cx="11385312"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r>
              <a:rPr lang="es-CO" sz="4400" b="1" dirty="0">
                <a:solidFill>
                  <a:schemeClr val="accent5">
                    <a:lumMod val="75000"/>
                  </a:schemeClr>
                </a:solidFill>
              </a:rPr>
              <a:t>Diagnóstico de la dimensión institucional</a:t>
            </a:r>
          </a:p>
        </p:txBody>
      </p:sp>
      <p:pic>
        <p:nvPicPr>
          <p:cNvPr id="2" name="Imagen 1">
            <a:extLst>
              <a:ext uri="{FF2B5EF4-FFF2-40B4-BE49-F238E27FC236}">
                <a16:creationId xmlns:a16="http://schemas.microsoft.com/office/drawing/2014/main" id="{8F29F820-8B50-144F-A4E5-F3A3D1B3F086}"/>
              </a:ext>
            </a:extLst>
          </p:cNvPr>
          <p:cNvPicPr>
            <a:picLocks noChangeAspect="1"/>
          </p:cNvPicPr>
          <p:nvPr/>
        </p:nvPicPr>
        <p:blipFill>
          <a:blip r:embed="rId3"/>
          <a:stretch>
            <a:fillRect/>
          </a:stretch>
        </p:blipFill>
        <p:spPr>
          <a:xfrm>
            <a:off x="1193800" y="1452814"/>
            <a:ext cx="9715500" cy="5346700"/>
          </a:xfrm>
          <a:prstGeom prst="rect">
            <a:avLst/>
          </a:prstGeom>
        </p:spPr>
      </p:pic>
    </p:spTree>
    <p:extLst>
      <p:ext uri="{BB962C8B-B14F-4D97-AF65-F5344CB8AC3E}">
        <p14:creationId xmlns:p14="http://schemas.microsoft.com/office/powerpoint/2010/main" val="3737629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Diagnóstico de la dimensión institucional"/>
          <p:cNvSpPr txBox="1">
            <a:spLocks noGrp="1"/>
          </p:cNvSpPr>
          <p:nvPr>
            <p:ph type="title" idx="4294967295"/>
          </p:nvPr>
        </p:nvSpPr>
        <p:spPr>
          <a:xfrm>
            <a:off x="1270000" y="203200"/>
            <a:ext cx="10464800" cy="254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1pPr>
            <a:lvl2pPr marL="0" marR="0" indent="228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2pPr>
            <a:lvl3pPr marL="0" marR="0" indent="457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3pPr>
            <a:lvl4pPr marL="0" marR="0" indent="685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4pPr>
            <a:lvl5pPr marL="0" marR="0" indent="9144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5pPr>
            <a:lvl6pPr marL="0" marR="0" indent="11430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6pPr>
            <a:lvl7pPr marL="0" marR="0" indent="1371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7pPr>
            <a:lvl8pPr marL="0" marR="0" indent="1600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8pPr>
            <a:lvl9pPr marL="0" marR="0" indent="1828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9pPr>
          </a:lstStyle>
          <a:p>
            <a:r>
              <a:rPr lang="es-CO" dirty="0"/>
              <a:t>Texto del título</a:t>
            </a:r>
            <a:endParaRPr dirty="0">
              <a:latin typeface="Arial Rounded MT Bold" panose="020F0704030504030204" pitchFamily="34" charset="77"/>
            </a:endParaRPr>
          </a:p>
        </p:txBody>
      </p:sp>
      <p:sp>
        <p:nvSpPr>
          <p:cNvPr id="44" name="Panorama actual del Catastro nacional">
            <a:extLst>
              <a:ext uri="{FF2B5EF4-FFF2-40B4-BE49-F238E27FC236}">
                <a16:creationId xmlns:a16="http://schemas.microsoft.com/office/drawing/2014/main" id="{55DFE4FE-122C-1341-A3EC-A49729274131}"/>
              </a:ext>
            </a:extLst>
          </p:cNvPr>
          <p:cNvSpPr txBox="1">
            <a:spLocks/>
          </p:cNvSpPr>
          <p:nvPr/>
        </p:nvSpPr>
        <p:spPr>
          <a:xfrm>
            <a:off x="530463" y="125035"/>
            <a:ext cx="11385312"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r>
              <a:rPr lang="es-CO" sz="4400" b="1" dirty="0">
                <a:solidFill>
                  <a:schemeClr val="accent5">
                    <a:lumMod val="75000"/>
                  </a:schemeClr>
                </a:solidFill>
              </a:rPr>
              <a:t>Diagnóstico de la dimensión institucional</a:t>
            </a:r>
          </a:p>
        </p:txBody>
      </p:sp>
      <p:pic>
        <p:nvPicPr>
          <p:cNvPr id="3" name="Imagen 2">
            <a:extLst>
              <a:ext uri="{FF2B5EF4-FFF2-40B4-BE49-F238E27FC236}">
                <a16:creationId xmlns:a16="http://schemas.microsoft.com/office/drawing/2014/main" id="{1F1951C8-D99A-E04E-85FF-09865A010D45}"/>
              </a:ext>
            </a:extLst>
          </p:cNvPr>
          <p:cNvPicPr>
            <a:picLocks noChangeAspect="1"/>
          </p:cNvPicPr>
          <p:nvPr/>
        </p:nvPicPr>
        <p:blipFill>
          <a:blip r:embed="rId2"/>
          <a:stretch>
            <a:fillRect/>
          </a:stretch>
        </p:blipFill>
        <p:spPr>
          <a:xfrm>
            <a:off x="1270000" y="895232"/>
            <a:ext cx="9545638" cy="5837734"/>
          </a:xfrm>
          <a:prstGeom prst="rect">
            <a:avLst/>
          </a:prstGeom>
        </p:spPr>
      </p:pic>
    </p:spTree>
    <p:extLst>
      <p:ext uri="{BB962C8B-B14F-4D97-AF65-F5344CB8AC3E}">
        <p14:creationId xmlns:p14="http://schemas.microsoft.com/office/powerpoint/2010/main" val="901148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anorama actual del Catastro nacional">
            <a:extLst>
              <a:ext uri="{FF2B5EF4-FFF2-40B4-BE49-F238E27FC236}">
                <a16:creationId xmlns:a16="http://schemas.microsoft.com/office/drawing/2014/main" id="{55DFE4FE-122C-1341-A3EC-A49729274131}"/>
              </a:ext>
            </a:extLst>
          </p:cNvPr>
          <p:cNvSpPr txBox="1">
            <a:spLocks/>
          </p:cNvSpPr>
          <p:nvPr/>
        </p:nvSpPr>
        <p:spPr>
          <a:xfrm>
            <a:off x="1987788" y="0"/>
            <a:ext cx="7727712"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r>
              <a:rPr lang="es-CO" sz="4400" b="1" dirty="0">
                <a:solidFill>
                  <a:schemeClr val="accent5">
                    <a:lumMod val="75000"/>
                  </a:schemeClr>
                </a:solidFill>
              </a:rPr>
              <a:t>Fases implementación C.M.</a:t>
            </a:r>
          </a:p>
        </p:txBody>
      </p:sp>
      <p:pic>
        <p:nvPicPr>
          <p:cNvPr id="4" name="Imagen 3">
            <a:extLst>
              <a:ext uri="{FF2B5EF4-FFF2-40B4-BE49-F238E27FC236}">
                <a16:creationId xmlns:a16="http://schemas.microsoft.com/office/drawing/2014/main" id="{16157F56-9FE2-D945-90DB-AFCCFDA1BEAC}"/>
              </a:ext>
            </a:extLst>
          </p:cNvPr>
          <p:cNvPicPr>
            <a:picLocks noChangeAspect="1"/>
          </p:cNvPicPr>
          <p:nvPr/>
        </p:nvPicPr>
        <p:blipFill>
          <a:blip r:embed="rId2"/>
          <a:stretch>
            <a:fillRect/>
          </a:stretch>
        </p:blipFill>
        <p:spPr>
          <a:xfrm>
            <a:off x="1002506" y="903288"/>
            <a:ext cx="10186987" cy="5683250"/>
          </a:xfrm>
          <a:prstGeom prst="rect">
            <a:avLst/>
          </a:prstGeom>
        </p:spPr>
      </p:pic>
    </p:spTree>
    <p:extLst>
      <p:ext uri="{BB962C8B-B14F-4D97-AF65-F5344CB8AC3E}">
        <p14:creationId xmlns:p14="http://schemas.microsoft.com/office/powerpoint/2010/main" val="677886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anorama actual del Catastro nacional">
            <a:extLst>
              <a:ext uri="{FF2B5EF4-FFF2-40B4-BE49-F238E27FC236}">
                <a16:creationId xmlns:a16="http://schemas.microsoft.com/office/drawing/2014/main" id="{55DFE4FE-122C-1341-A3EC-A49729274131}"/>
              </a:ext>
            </a:extLst>
          </p:cNvPr>
          <p:cNvSpPr txBox="1">
            <a:spLocks/>
          </p:cNvSpPr>
          <p:nvPr/>
        </p:nvSpPr>
        <p:spPr>
          <a:xfrm>
            <a:off x="0" y="0"/>
            <a:ext cx="12087225"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r>
              <a:rPr lang="es-CO" sz="4400" b="1" dirty="0">
                <a:solidFill>
                  <a:schemeClr val="accent5">
                    <a:lumMod val="75000"/>
                  </a:schemeClr>
                </a:solidFill>
              </a:rPr>
              <a:t>Focalización geográfica proyecto piloto C.M.</a:t>
            </a:r>
          </a:p>
        </p:txBody>
      </p:sp>
      <p:pic>
        <p:nvPicPr>
          <p:cNvPr id="2" name="Imagen 1">
            <a:extLst>
              <a:ext uri="{FF2B5EF4-FFF2-40B4-BE49-F238E27FC236}">
                <a16:creationId xmlns:a16="http://schemas.microsoft.com/office/drawing/2014/main" id="{44FD6D96-4AAD-6744-B719-FD888805B5A4}"/>
              </a:ext>
            </a:extLst>
          </p:cNvPr>
          <p:cNvPicPr>
            <a:picLocks noChangeAspect="1"/>
          </p:cNvPicPr>
          <p:nvPr/>
        </p:nvPicPr>
        <p:blipFill>
          <a:blip r:embed="rId2"/>
          <a:stretch>
            <a:fillRect/>
          </a:stretch>
        </p:blipFill>
        <p:spPr>
          <a:xfrm>
            <a:off x="1495424" y="677715"/>
            <a:ext cx="9005559" cy="6180285"/>
          </a:xfrm>
          <a:prstGeom prst="rect">
            <a:avLst/>
          </a:prstGeom>
        </p:spPr>
      </p:pic>
    </p:spTree>
    <p:extLst>
      <p:ext uri="{BB962C8B-B14F-4D97-AF65-F5344CB8AC3E}">
        <p14:creationId xmlns:p14="http://schemas.microsoft.com/office/powerpoint/2010/main" val="1268446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anorama actual del Catastro nacional">
            <a:extLst>
              <a:ext uri="{FF2B5EF4-FFF2-40B4-BE49-F238E27FC236}">
                <a16:creationId xmlns:a16="http://schemas.microsoft.com/office/drawing/2014/main" id="{55DFE4FE-122C-1341-A3EC-A49729274131}"/>
              </a:ext>
            </a:extLst>
          </p:cNvPr>
          <p:cNvSpPr txBox="1">
            <a:spLocks/>
          </p:cNvSpPr>
          <p:nvPr/>
        </p:nvSpPr>
        <p:spPr>
          <a:xfrm>
            <a:off x="314325" y="0"/>
            <a:ext cx="12087225"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r>
              <a:rPr lang="es-CO" sz="4400" b="1" dirty="0">
                <a:solidFill>
                  <a:schemeClr val="accent5">
                    <a:lumMod val="75000"/>
                  </a:schemeClr>
                </a:solidFill>
              </a:rPr>
              <a:t>Resultados esperados proyecto piloto C.M.</a:t>
            </a:r>
          </a:p>
        </p:txBody>
      </p:sp>
      <p:pic>
        <p:nvPicPr>
          <p:cNvPr id="4" name="Imagen 3">
            <a:extLst>
              <a:ext uri="{FF2B5EF4-FFF2-40B4-BE49-F238E27FC236}">
                <a16:creationId xmlns:a16="http://schemas.microsoft.com/office/drawing/2014/main" id="{9E21CD59-A448-5847-806A-5AD63212EC04}"/>
              </a:ext>
            </a:extLst>
          </p:cNvPr>
          <p:cNvPicPr>
            <a:picLocks noChangeAspect="1"/>
          </p:cNvPicPr>
          <p:nvPr/>
        </p:nvPicPr>
        <p:blipFill>
          <a:blip r:embed="rId2"/>
          <a:stretch>
            <a:fillRect/>
          </a:stretch>
        </p:blipFill>
        <p:spPr>
          <a:xfrm>
            <a:off x="957263" y="677715"/>
            <a:ext cx="9644061" cy="6148562"/>
          </a:xfrm>
          <a:prstGeom prst="rect">
            <a:avLst/>
          </a:prstGeom>
        </p:spPr>
      </p:pic>
    </p:spTree>
    <p:extLst>
      <p:ext uri="{BB962C8B-B14F-4D97-AF65-F5344CB8AC3E}">
        <p14:creationId xmlns:p14="http://schemas.microsoft.com/office/powerpoint/2010/main" val="578706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4228E7-B284-0848-8D71-045A0EC4BE71}"/>
              </a:ext>
            </a:extLst>
          </p:cNvPr>
          <p:cNvSpPr>
            <a:spLocks noGrp="1"/>
          </p:cNvSpPr>
          <p:nvPr>
            <p:ph type="title"/>
          </p:nvPr>
        </p:nvSpPr>
        <p:spPr>
          <a:xfrm>
            <a:off x="838200" y="88399"/>
            <a:ext cx="10515600" cy="657559"/>
          </a:xfrm>
        </p:spPr>
        <p:txBody>
          <a:bodyPr/>
          <a:lstStyle/>
          <a:p>
            <a:pPr algn="ctr"/>
            <a:r>
              <a:rPr lang="es-CO" b="1" dirty="0">
                <a:solidFill>
                  <a:schemeClr val="accent1">
                    <a:lumMod val="75000"/>
                  </a:schemeClr>
                </a:solidFill>
              </a:rPr>
              <a:t>CATASTRO ACTUAL</a:t>
            </a:r>
          </a:p>
        </p:txBody>
      </p:sp>
      <p:sp>
        <p:nvSpPr>
          <p:cNvPr id="3" name="Marcador de contenido 2">
            <a:extLst>
              <a:ext uri="{FF2B5EF4-FFF2-40B4-BE49-F238E27FC236}">
                <a16:creationId xmlns:a16="http://schemas.microsoft.com/office/drawing/2014/main" id="{A0347648-4BD3-AF4F-8992-E9FFFBCC102A}"/>
              </a:ext>
            </a:extLst>
          </p:cNvPr>
          <p:cNvSpPr>
            <a:spLocks noGrp="1"/>
          </p:cNvSpPr>
          <p:nvPr>
            <p:ph idx="1"/>
          </p:nvPr>
        </p:nvSpPr>
        <p:spPr>
          <a:xfrm>
            <a:off x="838200" y="926435"/>
            <a:ext cx="10515600" cy="5354052"/>
          </a:xfrm>
        </p:spPr>
        <p:txBody>
          <a:bodyPr/>
          <a:lstStyle/>
          <a:p>
            <a:pPr algn="just"/>
            <a:r>
              <a:rPr lang="es-CO" dirty="0"/>
              <a:t>Ley 14 de 1983.</a:t>
            </a:r>
          </a:p>
          <a:p>
            <a:pPr algn="just"/>
            <a:r>
              <a:rPr lang="es-CO" dirty="0"/>
              <a:t>Decreto 3496 de 1983.</a:t>
            </a:r>
          </a:p>
          <a:p>
            <a:pPr algn="just"/>
            <a:r>
              <a:rPr lang="es-CO" dirty="0"/>
              <a:t>Reconoce como autoridades catastrales al Instituto Geográfico Agustín Codazzi y las oficinas de catastro del departamento de Antioquia y las ciudades de Cali y Medellín.   Se les denomina </a:t>
            </a:r>
            <a:r>
              <a:rPr lang="es-CO" u="sng" dirty="0"/>
              <a:t>catastros descentralizados.</a:t>
            </a:r>
          </a:p>
          <a:p>
            <a:pPr algn="just"/>
            <a:r>
              <a:rPr lang="es-CO" dirty="0"/>
              <a:t>Se crean los procesos de Formación, Conservación y Actualización catastral.</a:t>
            </a:r>
          </a:p>
          <a:p>
            <a:pPr algn="just"/>
            <a:r>
              <a:rPr lang="es-CO" dirty="0"/>
              <a:t>Resolución IGAC 070 de 2011 (remplaza la Resolución IGAC 2555 de 1988. </a:t>
            </a:r>
          </a:p>
          <a:p>
            <a:pPr algn="just"/>
            <a:r>
              <a:rPr lang="es-CO" dirty="0"/>
              <a:t>Ley 1753 de 2015. Por el artículo 180º se establece el programa nacional de competencias diferenciadas, que  da origen a la figura de delegación de catastro.</a:t>
            </a:r>
          </a:p>
          <a:p>
            <a:pPr marL="0" indent="0">
              <a:buNone/>
            </a:pPr>
            <a:endParaRPr lang="es-CO" dirty="0"/>
          </a:p>
          <a:p>
            <a:endParaRPr lang="es-CO" dirty="0"/>
          </a:p>
          <a:p>
            <a:endParaRPr lang="es-CO" dirty="0"/>
          </a:p>
        </p:txBody>
      </p:sp>
    </p:spTree>
    <p:extLst>
      <p:ext uri="{BB962C8B-B14F-4D97-AF65-F5344CB8AC3E}">
        <p14:creationId xmlns:p14="http://schemas.microsoft.com/office/powerpoint/2010/main" val="41468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anorama actual del Catastro nacional">
            <a:extLst>
              <a:ext uri="{FF2B5EF4-FFF2-40B4-BE49-F238E27FC236}">
                <a16:creationId xmlns:a16="http://schemas.microsoft.com/office/drawing/2014/main" id="{55DFE4FE-122C-1341-A3EC-A49729274131}"/>
              </a:ext>
            </a:extLst>
          </p:cNvPr>
          <p:cNvSpPr txBox="1">
            <a:spLocks/>
          </p:cNvSpPr>
          <p:nvPr/>
        </p:nvSpPr>
        <p:spPr>
          <a:xfrm>
            <a:off x="314325" y="0"/>
            <a:ext cx="12087225"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endParaRPr lang="es-CO" sz="4400" b="1" dirty="0">
              <a:solidFill>
                <a:schemeClr val="accent5">
                  <a:lumMod val="75000"/>
                </a:schemeClr>
              </a:solidFill>
            </a:endParaRPr>
          </a:p>
        </p:txBody>
      </p:sp>
      <p:pic>
        <p:nvPicPr>
          <p:cNvPr id="2" name="Imagen 1">
            <a:extLst>
              <a:ext uri="{FF2B5EF4-FFF2-40B4-BE49-F238E27FC236}">
                <a16:creationId xmlns:a16="http://schemas.microsoft.com/office/drawing/2014/main" id="{C7A336FC-6BAF-E648-A7AC-A67B9BB1CD12}"/>
              </a:ext>
            </a:extLst>
          </p:cNvPr>
          <p:cNvPicPr>
            <a:picLocks noChangeAspect="1"/>
          </p:cNvPicPr>
          <p:nvPr/>
        </p:nvPicPr>
        <p:blipFill>
          <a:blip r:embed="rId2"/>
          <a:stretch>
            <a:fillRect/>
          </a:stretch>
        </p:blipFill>
        <p:spPr>
          <a:xfrm>
            <a:off x="3450336" y="1053063"/>
            <a:ext cx="4515257" cy="6111813"/>
          </a:xfrm>
          <a:prstGeom prst="rect">
            <a:avLst/>
          </a:prstGeom>
        </p:spPr>
      </p:pic>
      <p:sp>
        <p:nvSpPr>
          <p:cNvPr id="5" name="Primer punto de acuerdo de paz">
            <a:extLst>
              <a:ext uri="{FF2B5EF4-FFF2-40B4-BE49-F238E27FC236}">
                <a16:creationId xmlns:a16="http://schemas.microsoft.com/office/drawing/2014/main" id="{11423DCE-E241-3D49-A2CA-E016BA1546F5}"/>
              </a:ext>
            </a:extLst>
          </p:cNvPr>
          <p:cNvSpPr txBox="1">
            <a:spLocks/>
          </p:cNvSpPr>
          <p:nvPr/>
        </p:nvSpPr>
        <p:spPr>
          <a:xfrm>
            <a:off x="1643992" y="375348"/>
            <a:ext cx="8904015" cy="5268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solidFill>
                  <a:schemeClr val="accent5">
                    <a:lumMod val="50000"/>
                  </a:schemeClr>
                </a:solidFill>
                <a:latin typeface="Arial" panose="020B0604020202020204" pitchFamily="34" charset="0"/>
                <a:cs typeface="Arial" panose="020B0604020202020204" pitchFamily="34" charset="0"/>
              </a:rPr>
              <a:t>DOCUMENTO CONPES 3958</a:t>
            </a:r>
          </a:p>
        </p:txBody>
      </p:sp>
      <p:sp>
        <p:nvSpPr>
          <p:cNvPr id="6" name="CuadroTexto 5">
            <a:extLst>
              <a:ext uri="{FF2B5EF4-FFF2-40B4-BE49-F238E27FC236}">
                <a16:creationId xmlns:a16="http://schemas.microsoft.com/office/drawing/2014/main" id="{FE9F7DBF-185B-944D-B0CF-A8CF6AFF3615}"/>
              </a:ext>
            </a:extLst>
          </p:cNvPr>
          <p:cNvSpPr txBox="1"/>
          <p:nvPr/>
        </p:nvSpPr>
        <p:spPr>
          <a:xfrm>
            <a:off x="3915347" y="2900363"/>
            <a:ext cx="3619309" cy="528637"/>
          </a:xfrm>
          <a:prstGeom prst="rect">
            <a:avLst/>
          </a:prstGeom>
          <a:solidFill>
            <a:schemeClr val="accent4">
              <a:lumMod val="60000"/>
              <a:lumOff val="40000"/>
              <a:alpha val="34000"/>
            </a:schemeClr>
          </a:solidFill>
          <a:ln>
            <a:solidFill>
              <a:schemeClr val="accent4">
                <a:lumMod val="60000"/>
                <a:lumOff val="40000"/>
              </a:schemeClr>
            </a:solidFill>
          </a:ln>
        </p:spPr>
        <p:txBody>
          <a:bodyPr wrap="square" rtlCol="0">
            <a:spAutoFit/>
          </a:bodyPr>
          <a:lstStyle/>
          <a:p>
            <a:endParaRPr lang="es-CO" dirty="0"/>
          </a:p>
        </p:txBody>
      </p:sp>
    </p:spTree>
    <p:extLst>
      <p:ext uri="{BB962C8B-B14F-4D97-AF65-F5344CB8AC3E}">
        <p14:creationId xmlns:p14="http://schemas.microsoft.com/office/powerpoint/2010/main" val="357623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anorama actual del Catastro nacional">
            <a:extLst>
              <a:ext uri="{FF2B5EF4-FFF2-40B4-BE49-F238E27FC236}">
                <a16:creationId xmlns:a16="http://schemas.microsoft.com/office/drawing/2014/main" id="{55DFE4FE-122C-1341-A3EC-A49729274131}"/>
              </a:ext>
            </a:extLst>
          </p:cNvPr>
          <p:cNvSpPr txBox="1">
            <a:spLocks/>
          </p:cNvSpPr>
          <p:nvPr/>
        </p:nvSpPr>
        <p:spPr>
          <a:xfrm>
            <a:off x="314325" y="0"/>
            <a:ext cx="12087225"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endParaRPr lang="es-CO" sz="4400" b="1" dirty="0">
              <a:solidFill>
                <a:schemeClr val="accent5">
                  <a:lumMod val="75000"/>
                </a:schemeClr>
              </a:solidFill>
            </a:endParaRPr>
          </a:p>
        </p:txBody>
      </p:sp>
      <p:sp>
        <p:nvSpPr>
          <p:cNvPr id="5" name="Primer punto de acuerdo de paz">
            <a:extLst>
              <a:ext uri="{FF2B5EF4-FFF2-40B4-BE49-F238E27FC236}">
                <a16:creationId xmlns:a16="http://schemas.microsoft.com/office/drawing/2014/main" id="{11423DCE-E241-3D49-A2CA-E016BA1546F5}"/>
              </a:ext>
            </a:extLst>
          </p:cNvPr>
          <p:cNvSpPr txBox="1">
            <a:spLocks/>
          </p:cNvSpPr>
          <p:nvPr/>
        </p:nvSpPr>
        <p:spPr>
          <a:xfrm>
            <a:off x="1643992" y="302196"/>
            <a:ext cx="8904015" cy="5268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solidFill>
                  <a:schemeClr val="accent5">
                    <a:lumMod val="50000"/>
                  </a:schemeClr>
                </a:solidFill>
                <a:latin typeface="Arial" panose="020B0604020202020204" pitchFamily="34" charset="0"/>
                <a:cs typeface="Arial" panose="020B0604020202020204" pitchFamily="34" charset="0"/>
              </a:rPr>
              <a:t>DOCUMENTO CONPES 3958</a:t>
            </a:r>
          </a:p>
        </p:txBody>
      </p:sp>
      <p:sp>
        <p:nvSpPr>
          <p:cNvPr id="3" name="CuadroTexto 2">
            <a:extLst>
              <a:ext uri="{FF2B5EF4-FFF2-40B4-BE49-F238E27FC236}">
                <a16:creationId xmlns:a16="http://schemas.microsoft.com/office/drawing/2014/main" id="{F4DBC17B-2F06-B34E-8580-BCB65C8EF3B2}"/>
              </a:ext>
            </a:extLst>
          </p:cNvPr>
          <p:cNvSpPr txBox="1"/>
          <p:nvPr/>
        </p:nvSpPr>
        <p:spPr>
          <a:xfrm>
            <a:off x="560832" y="1182624"/>
            <a:ext cx="10911840" cy="4985980"/>
          </a:xfrm>
          <a:prstGeom prst="rect">
            <a:avLst/>
          </a:prstGeom>
          <a:noFill/>
        </p:spPr>
        <p:txBody>
          <a:bodyPr wrap="square" rtlCol="0">
            <a:spAutoFit/>
          </a:bodyPr>
          <a:lstStyle/>
          <a:p>
            <a:pPr algn="just"/>
            <a:r>
              <a:rPr lang="es-CO" sz="2000" dirty="0">
                <a:latin typeface="Helvetica Neue" panose="02000503000000020004" pitchFamily="2" charset="0"/>
                <a:ea typeface="Helvetica Neue" panose="02000503000000020004" pitchFamily="2" charset="0"/>
                <a:cs typeface="Helvetica Neue" panose="02000503000000020004" pitchFamily="2" charset="0"/>
              </a:rPr>
              <a:t>SE RECONOCE QUE SE PRESENTAN DIFICULTADES PARA LA IMPLEMENTACIÓN DEL MODELO:</a:t>
            </a:r>
          </a:p>
          <a:p>
            <a:pPr marL="400050" indent="-400050" algn="just">
              <a:buFont typeface="Arial" panose="020B0604020202020204" pitchFamily="34" charset="0"/>
              <a:buChar char="•"/>
            </a:pPr>
            <a:endParaRPr lang="es-CO" sz="2000" dirty="0">
              <a:latin typeface="Helvetica Neue" panose="02000503000000020004" pitchFamily="2" charset="0"/>
              <a:ea typeface="Helvetica Neue" panose="02000503000000020004" pitchFamily="2" charset="0"/>
              <a:cs typeface="Helvetica Neue" panose="02000503000000020004" pitchFamily="2" charset="0"/>
            </a:endParaRPr>
          </a:p>
          <a:p>
            <a:pPr marL="400050" indent="-400050" algn="just">
              <a:buFont typeface="Arial" panose="020B0604020202020204" pitchFamily="34" charset="0"/>
              <a:buChar char="•"/>
            </a:pPr>
            <a:r>
              <a:rPr lang="es-CO" sz="2000" dirty="0">
                <a:latin typeface="Helvetica Neue" panose="02000503000000020004" pitchFamily="2" charset="0"/>
                <a:ea typeface="Helvetica Neue" panose="02000503000000020004" pitchFamily="2" charset="0"/>
                <a:cs typeface="Helvetica Neue" panose="02000503000000020004" pitchFamily="2" charset="0"/>
              </a:rPr>
              <a:t>Persisten </a:t>
            </a:r>
            <a:r>
              <a:rPr lang="es-CO" sz="200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problemas de coordinación y articulación interinstitucional</a:t>
            </a:r>
            <a:r>
              <a:rPr lang="es-CO" sz="2000" dirty="0">
                <a:latin typeface="Helvetica Neue" panose="02000503000000020004" pitchFamily="2" charset="0"/>
                <a:ea typeface="Helvetica Neue" panose="02000503000000020004" pitchFamily="2" charset="0"/>
                <a:cs typeface="Helvetica Neue" panose="02000503000000020004" pitchFamily="2" charset="0"/>
              </a:rPr>
              <a:t>, así como el limitado espacio para generar capacidades institucionales e involucrar a otros actores.</a:t>
            </a:r>
          </a:p>
          <a:p>
            <a:pPr algn="just"/>
            <a:r>
              <a:rPr lang="es-CO" sz="2000" dirty="0">
                <a:latin typeface="Helvetica Neue" panose="02000503000000020004" pitchFamily="2" charset="0"/>
                <a:ea typeface="Helvetica Neue" panose="02000503000000020004" pitchFamily="2" charset="0"/>
                <a:cs typeface="Helvetica Neue" panose="02000503000000020004" pitchFamily="2" charset="0"/>
              </a:rPr>
              <a:t> </a:t>
            </a:r>
          </a:p>
          <a:p>
            <a:pPr marL="400050" indent="-400050" algn="just">
              <a:buFont typeface="Arial" panose="020B0604020202020204" pitchFamily="34" charset="0"/>
              <a:buChar char="•"/>
            </a:pPr>
            <a:r>
              <a:rPr lang="es-CO" sz="200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Falta de insumos adecuados y oportunos </a:t>
            </a:r>
            <a:r>
              <a:rPr lang="es-CO" sz="2000" dirty="0">
                <a:latin typeface="Helvetica Neue" panose="02000503000000020004" pitchFamily="2" charset="0"/>
                <a:ea typeface="Helvetica Neue" panose="02000503000000020004" pitchFamily="2" charset="0"/>
                <a:cs typeface="Helvetica Neue" panose="02000503000000020004" pitchFamily="2" charset="0"/>
              </a:rPr>
              <a:t>para iniciar el levantamiento predial.</a:t>
            </a:r>
          </a:p>
          <a:p>
            <a:pPr algn="just"/>
            <a:r>
              <a:rPr lang="es-CO" sz="2000" dirty="0">
                <a:latin typeface="Helvetica Neue" panose="02000503000000020004" pitchFamily="2" charset="0"/>
                <a:ea typeface="Helvetica Neue" panose="02000503000000020004" pitchFamily="2" charset="0"/>
                <a:cs typeface="Helvetica Neue" panose="02000503000000020004" pitchFamily="2" charset="0"/>
              </a:rPr>
              <a:t> </a:t>
            </a:r>
          </a:p>
          <a:p>
            <a:pPr marL="400050" indent="-400050" algn="just">
              <a:buFont typeface="Arial" panose="020B0604020202020204" pitchFamily="34" charset="0"/>
              <a:buChar char="•"/>
            </a:pPr>
            <a:r>
              <a:rPr lang="es-CO" sz="200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Bajo nivel de apropiación del catastro multipropósito para usos más allá del fiscal</a:t>
            </a:r>
            <a:r>
              <a:rPr lang="es-CO" sz="2000" dirty="0">
                <a:latin typeface="Helvetica Neue" panose="02000503000000020004" pitchFamily="2" charset="0"/>
                <a:ea typeface="Helvetica Neue" panose="02000503000000020004" pitchFamily="2" charset="0"/>
                <a:cs typeface="Helvetica Neue" panose="02000503000000020004" pitchFamily="2" charset="0"/>
              </a:rPr>
              <a:t>.</a:t>
            </a:r>
          </a:p>
          <a:p>
            <a:pPr marL="400050" indent="-400050" algn="just">
              <a:buFont typeface="Arial" panose="020B0604020202020204" pitchFamily="34" charset="0"/>
              <a:buChar char="•"/>
            </a:pPr>
            <a:endParaRPr lang="es-CO" sz="2000" dirty="0">
              <a:latin typeface="Helvetica Neue" panose="02000503000000020004" pitchFamily="2" charset="0"/>
              <a:ea typeface="Helvetica Neue" panose="02000503000000020004" pitchFamily="2" charset="0"/>
              <a:cs typeface="Helvetica Neue" panose="02000503000000020004" pitchFamily="2" charset="0"/>
            </a:endParaRPr>
          </a:p>
          <a:p>
            <a:pPr marL="400050" indent="-400050" algn="just">
              <a:buFont typeface="Arial" panose="020B0604020202020204" pitchFamily="34" charset="0"/>
              <a:buChar char="•"/>
            </a:pPr>
            <a:r>
              <a:rPr lang="es-CO" sz="200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Falta de recursos financieros </a:t>
            </a:r>
            <a:r>
              <a:rPr lang="es-CO" sz="2000" dirty="0">
                <a:latin typeface="Helvetica Neue" panose="02000503000000020004" pitchFamily="2" charset="0"/>
                <a:ea typeface="Helvetica Neue" panose="02000503000000020004" pitchFamily="2" charset="0"/>
                <a:cs typeface="Helvetica Neue" panose="02000503000000020004" pitchFamily="2" charset="0"/>
              </a:rPr>
              <a:t>suficientes para emprender la realización de estrategias de actualización sostenible.</a:t>
            </a:r>
          </a:p>
          <a:p>
            <a:pPr marL="400050" indent="-400050" algn="just">
              <a:buFont typeface="Arial" panose="020B0604020202020204" pitchFamily="34" charset="0"/>
              <a:buChar char="•"/>
            </a:pPr>
            <a:endParaRPr lang="es-CO" sz="2000" dirty="0">
              <a:latin typeface="Helvetica Neue" panose="02000503000000020004" pitchFamily="2" charset="0"/>
              <a:ea typeface="Helvetica Neue" panose="02000503000000020004" pitchFamily="2" charset="0"/>
              <a:cs typeface="Helvetica Neue" panose="02000503000000020004" pitchFamily="2" charset="0"/>
            </a:endParaRPr>
          </a:p>
          <a:p>
            <a:pPr marL="400050" indent="-400050" algn="just">
              <a:buFont typeface="Arial" panose="020B0604020202020204" pitchFamily="34" charset="0"/>
              <a:buChar char="•"/>
            </a:pPr>
            <a:r>
              <a:rPr lang="es-CO" sz="200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Ausencia de mecanismos para lograr un catastro multipropósito que pueda mantenerse actualizado y sea sostenible</a:t>
            </a:r>
            <a:r>
              <a:rPr lang="es-CO" sz="2000" dirty="0">
                <a:latin typeface="Helvetica Neue" panose="02000503000000020004" pitchFamily="2" charset="0"/>
                <a:ea typeface="Helvetica Neue" panose="02000503000000020004" pitchFamily="2" charset="0"/>
                <a:cs typeface="Helvetica Neue" panose="02000503000000020004" pitchFamily="2" charset="0"/>
              </a:rPr>
              <a:t>. </a:t>
            </a:r>
          </a:p>
          <a:p>
            <a:pPr marL="285750" indent="-285750">
              <a:buFont typeface="Arial" panose="020B0604020202020204" pitchFamily="34" charset="0"/>
              <a:buChar char="•"/>
            </a:pPr>
            <a:endParaRPr lang="es-CO" dirty="0"/>
          </a:p>
        </p:txBody>
      </p:sp>
    </p:spTree>
    <p:extLst>
      <p:ext uri="{BB962C8B-B14F-4D97-AF65-F5344CB8AC3E}">
        <p14:creationId xmlns:p14="http://schemas.microsoft.com/office/powerpoint/2010/main" val="2937589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anorama actual del Catastro nacional">
            <a:extLst>
              <a:ext uri="{FF2B5EF4-FFF2-40B4-BE49-F238E27FC236}">
                <a16:creationId xmlns:a16="http://schemas.microsoft.com/office/drawing/2014/main" id="{55DFE4FE-122C-1341-A3EC-A49729274131}"/>
              </a:ext>
            </a:extLst>
          </p:cNvPr>
          <p:cNvSpPr txBox="1">
            <a:spLocks/>
          </p:cNvSpPr>
          <p:nvPr/>
        </p:nvSpPr>
        <p:spPr>
          <a:xfrm>
            <a:off x="302133" y="286391"/>
            <a:ext cx="12087225"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endParaRPr lang="es-CO" sz="4400" b="1" dirty="0">
              <a:solidFill>
                <a:schemeClr val="accent5">
                  <a:lumMod val="75000"/>
                </a:schemeClr>
              </a:solidFill>
            </a:endParaRPr>
          </a:p>
        </p:txBody>
      </p:sp>
      <p:sp>
        <p:nvSpPr>
          <p:cNvPr id="5" name="Primer punto de acuerdo de paz">
            <a:extLst>
              <a:ext uri="{FF2B5EF4-FFF2-40B4-BE49-F238E27FC236}">
                <a16:creationId xmlns:a16="http://schemas.microsoft.com/office/drawing/2014/main" id="{11423DCE-E241-3D49-A2CA-E016BA1546F5}"/>
              </a:ext>
            </a:extLst>
          </p:cNvPr>
          <p:cNvSpPr txBox="1">
            <a:spLocks/>
          </p:cNvSpPr>
          <p:nvPr/>
        </p:nvSpPr>
        <p:spPr>
          <a:xfrm>
            <a:off x="1643993" y="375348"/>
            <a:ext cx="7817000" cy="5268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solidFill>
                  <a:schemeClr val="accent5">
                    <a:lumMod val="50000"/>
                  </a:schemeClr>
                </a:solidFill>
                <a:latin typeface="Arial" panose="020B0604020202020204" pitchFamily="34" charset="0"/>
                <a:cs typeface="Arial" panose="020B0604020202020204" pitchFamily="34" charset="0"/>
              </a:rPr>
              <a:t>DOCUMENTO CONPES 3958</a:t>
            </a:r>
          </a:p>
          <a:p>
            <a:pPr algn="ctr"/>
            <a:r>
              <a:rPr lang="es-ES" sz="2800" dirty="0">
                <a:solidFill>
                  <a:schemeClr val="accent5">
                    <a:lumMod val="50000"/>
                  </a:schemeClr>
                </a:solidFill>
                <a:latin typeface="Arial" panose="020B0604020202020204" pitchFamily="34" charset="0"/>
                <a:cs typeface="Arial" panose="020B0604020202020204" pitchFamily="34" charset="0"/>
              </a:rPr>
              <a:t>Lecciones de los proyectos piloto</a:t>
            </a:r>
          </a:p>
        </p:txBody>
      </p:sp>
      <p:sp>
        <p:nvSpPr>
          <p:cNvPr id="2" name="Rectángulo 1">
            <a:extLst>
              <a:ext uri="{FF2B5EF4-FFF2-40B4-BE49-F238E27FC236}">
                <a16:creationId xmlns:a16="http://schemas.microsoft.com/office/drawing/2014/main" id="{85A0CD16-6520-5342-A4EC-DCC190F36FE2}"/>
              </a:ext>
            </a:extLst>
          </p:cNvPr>
          <p:cNvSpPr/>
          <p:nvPr/>
        </p:nvSpPr>
        <p:spPr>
          <a:xfrm>
            <a:off x="609600" y="1053063"/>
            <a:ext cx="10753344" cy="5262979"/>
          </a:xfrm>
          <a:prstGeom prst="rect">
            <a:avLst/>
          </a:prstGeom>
        </p:spPr>
        <p:txBody>
          <a:bodyPr wrap="square">
            <a:spAutoFit/>
          </a:bodyPr>
          <a:lstStyle/>
          <a:p>
            <a:br>
              <a:rPr lang="es-CO" dirty="0">
                <a:latin typeface="Helvetica" pitchFamily="2" charset="0"/>
              </a:rPr>
            </a:br>
            <a:endParaRPr lang="es-CO" dirty="0">
              <a:latin typeface="Helvetica" pitchFamily="2" charset="0"/>
            </a:endParaRPr>
          </a:p>
          <a:p>
            <a:pPr algn="just"/>
            <a:r>
              <a:rPr lang="es-CO" sz="2000" dirty="0">
                <a:latin typeface="Helvetica" pitchFamily="2" charset="0"/>
              </a:rPr>
              <a:t>1. </a:t>
            </a:r>
            <a:r>
              <a:rPr lang="es-CO" sz="2000" dirty="0">
                <a:solidFill>
                  <a:srgbClr val="C00000"/>
                </a:solidFill>
                <a:latin typeface="Helvetica" pitchFamily="2" charset="0"/>
              </a:rPr>
              <a:t>Ejecutar</a:t>
            </a:r>
            <a:r>
              <a:rPr lang="es-CO" sz="2000" dirty="0">
                <a:latin typeface="Helvetica" pitchFamily="2" charset="0"/>
              </a:rPr>
              <a:t> las labores catastrales en campo </a:t>
            </a:r>
            <a:r>
              <a:rPr lang="es-CO" sz="2000" dirty="0">
                <a:solidFill>
                  <a:srgbClr val="C00000"/>
                </a:solidFill>
                <a:latin typeface="Helvetica" pitchFamily="2" charset="0"/>
              </a:rPr>
              <a:t>por subregiones agrupadas por municipios </a:t>
            </a:r>
            <a:r>
              <a:rPr lang="es-CO" sz="2000" dirty="0">
                <a:latin typeface="Helvetica" pitchFamily="2" charset="0"/>
              </a:rPr>
              <a:t>con condiciones homogéneas (geográficas, económicas y ambientales) para </a:t>
            </a:r>
            <a:r>
              <a:rPr lang="es-CO" sz="2000" dirty="0">
                <a:solidFill>
                  <a:srgbClr val="C00000"/>
                </a:solidFill>
                <a:latin typeface="Helvetica" pitchFamily="2" charset="0"/>
              </a:rPr>
              <a:t>generar eficiencia y optimización de tiempos y recursos.</a:t>
            </a:r>
            <a:r>
              <a:rPr lang="es-CO" sz="2000" dirty="0">
                <a:latin typeface="Helvetica" pitchFamily="2" charset="0"/>
              </a:rPr>
              <a:t> </a:t>
            </a:r>
          </a:p>
          <a:p>
            <a:pPr algn="just"/>
            <a:endParaRPr lang="es-CO" sz="2000" dirty="0">
              <a:latin typeface="Helvetica" pitchFamily="2" charset="0"/>
            </a:endParaRPr>
          </a:p>
          <a:p>
            <a:pPr algn="just"/>
            <a:r>
              <a:rPr lang="es-CO" sz="2000" dirty="0">
                <a:latin typeface="Helvetica" pitchFamily="2" charset="0"/>
              </a:rPr>
              <a:t>2. Debe promoverse </a:t>
            </a:r>
            <a:r>
              <a:rPr lang="es-CO" sz="2000" dirty="0">
                <a:solidFill>
                  <a:srgbClr val="C00000"/>
                </a:solidFill>
                <a:latin typeface="Helvetica" pitchFamily="2" charset="0"/>
              </a:rPr>
              <a:t>mayor articulación de las entidades del orden nacional</a:t>
            </a:r>
            <a:r>
              <a:rPr lang="es-CO" sz="2000" dirty="0">
                <a:latin typeface="Helvetica" pitchFamily="2" charset="0"/>
              </a:rPr>
              <a:t>, en particular IGAC, SNR y ANT. </a:t>
            </a:r>
          </a:p>
          <a:p>
            <a:pPr algn="just"/>
            <a:endParaRPr lang="es-CO" sz="2000" dirty="0">
              <a:latin typeface="Helvetica" pitchFamily="2" charset="0"/>
            </a:endParaRPr>
          </a:p>
          <a:p>
            <a:pPr algn="just"/>
            <a:r>
              <a:rPr lang="es-CO" sz="2000" dirty="0">
                <a:latin typeface="Helvetica" pitchFamily="2" charset="0"/>
              </a:rPr>
              <a:t>3. Fortalecer el </a:t>
            </a:r>
            <a:r>
              <a:rPr lang="es-CO" sz="2000" dirty="0">
                <a:solidFill>
                  <a:srgbClr val="C00000"/>
                </a:solidFill>
                <a:latin typeface="Helvetica" pitchFamily="2" charset="0"/>
              </a:rPr>
              <a:t>aseguramiento de la calidad en el levantamiento y validación de información</a:t>
            </a:r>
            <a:r>
              <a:rPr lang="es-CO" sz="2000" dirty="0">
                <a:latin typeface="Helvetica" pitchFamily="2" charset="0"/>
              </a:rPr>
              <a:t>. No se requiere contar interventoría técnica externa pues genera reprocesos y mayores costos para la operación. </a:t>
            </a:r>
          </a:p>
          <a:p>
            <a:pPr algn="just"/>
            <a:endParaRPr lang="es-CO" sz="2000" dirty="0">
              <a:latin typeface="Helvetica" pitchFamily="2" charset="0"/>
            </a:endParaRPr>
          </a:p>
          <a:p>
            <a:pPr algn="just"/>
            <a:r>
              <a:rPr lang="es-CO" sz="2000" dirty="0">
                <a:latin typeface="Helvetica" pitchFamily="2" charset="0"/>
              </a:rPr>
              <a:t>4. </a:t>
            </a:r>
            <a:r>
              <a:rPr lang="es-CO" sz="2000" dirty="0">
                <a:solidFill>
                  <a:srgbClr val="C00000"/>
                </a:solidFill>
                <a:latin typeface="Helvetica" pitchFamily="2" charset="0"/>
              </a:rPr>
              <a:t>Estandarizar</a:t>
            </a:r>
            <a:r>
              <a:rPr lang="es-CO" sz="2000" dirty="0">
                <a:latin typeface="Helvetica" pitchFamily="2" charset="0"/>
              </a:rPr>
              <a:t> los insumos con el fin de </a:t>
            </a:r>
            <a:r>
              <a:rPr lang="es-CO" sz="2000" dirty="0">
                <a:solidFill>
                  <a:srgbClr val="C00000"/>
                </a:solidFill>
                <a:latin typeface="Helvetica" pitchFamily="2" charset="0"/>
              </a:rPr>
              <a:t>disminuir los tiempos y costos</a:t>
            </a:r>
            <a:r>
              <a:rPr lang="es-CO" sz="2000" dirty="0">
                <a:latin typeface="Helvetica" pitchFamily="2" charset="0"/>
              </a:rPr>
              <a:t>. </a:t>
            </a:r>
          </a:p>
          <a:p>
            <a:pPr algn="just"/>
            <a:endParaRPr lang="es-CO" sz="2000" dirty="0">
              <a:latin typeface="Helvetica" pitchFamily="2" charset="0"/>
            </a:endParaRPr>
          </a:p>
          <a:p>
            <a:pPr algn="just"/>
            <a:r>
              <a:rPr lang="es-CO" sz="2000" dirty="0">
                <a:latin typeface="Helvetica" pitchFamily="2" charset="0"/>
              </a:rPr>
              <a:t>5. Implementar el </a:t>
            </a:r>
            <a:r>
              <a:rPr lang="es-CO" sz="2000" dirty="0">
                <a:solidFill>
                  <a:srgbClr val="C00000"/>
                </a:solidFill>
                <a:latin typeface="Helvetica" pitchFamily="2" charset="0"/>
              </a:rPr>
              <a:t>Número Único Predial Registral (NUPRE) </a:t>
            </a:r>
            <a:r>
              <a:rPr lang="es-CO" sz="2000" dirty="0">
                <a:latin typeface="Helvetica" pitchFamily="2" charset="0"/>
              </a:rPr>
              <a:t>como insumo para facilitar la </a:t>
            </a:r>
            <a:r>
              <a:rPr lang="es-CO" sz="2000" dirty="0">
                <a:solidFill>
                  <a:srgbClr val="C00000"/>
                </a:solidFill>
                <a:latin typeface="Helvetica" pitchFamily="2" charset="0"/>
              </a:rPr>
              <a:t>articulación e  integración catastro-registro</a:t>
            </a:r>
            <a:endParaRPr lang="es-CO" sz="2000" dirty="0">
              <a:solidFill>
                <a:srgbClr val="C00000"/>
              </a:solidFill>
              <a:effectLst/>
              <a:latin typeface="Helvetica" pitchFamily="2" charset="0"/>
            </a:endParaRPr>
          </a:p>
        </p:txBody>
      </p:sp>
    </p:spTree>
    <p:extLst>
      <p:ext uri="{BB962C8B-B14F-4D97-AF65-F5344CB8AC3E}">
        <p14:creationId xmlns:p14="http://schemas.microsoft.com/office/powerpoint/2010/main" val="2619701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anorama actual del Catastro nacional">
            <a:extLst>
              <a:ext uri="{FF2B5EF4-FFF2-40B4-BE49-F238E27FC236}">
                <a16:creationId xmlns:a16="http://schemas.microsoft.com/office/drawing/2014/main" id="{55DFE4FE-122C-1341-A3EC-A49729274131}"/>
              </a:ext>
            </a:extLst>
          </p:cNvPr>
          <p:cNvSpPr txBox="1">
            <a:spLocks/>
          </p:cNvSpPr>
          <p:nvPr/>
        </p:nvSpPr>
        <p:spPr>
          <a:xfrm>
            <a:off x="302133" y="286391"/>
            <a:ext cx="12087225"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endParaRPr lang="es-CO" sz="4400" b="1" dirty="0">
              <a:solidFill>
                <a:schemeClr val="accent5">
                  <a:lumMod val="75000"/>
                </a:schemeClr>
              </a:solidFill>
            </a:endParaRPr>
          </a:p>
        </p:txBody>
      </p:sp>
      <p:sp>
        <p:nvSpPr>
          <p:cNvPr id="5" name="Primer punto de acuerdo de paz">
            <a:extLst>
              <a:ext uri="{FF2B5EF4-FFF2-40B4-BE49-F238E27FC236}">
                <a16:creationId xmlns:a16="http://schemas.microsoft.com/office/drawing/2014/main" id="{11423DCE-E241-3D49-A2CA-E016BA1546F5}"/>
              </a:ext>
            </a:extLst>
          </p:cNvPr>
          <p:cNvSpPr txBox="1">
            <a:spLocks/>
          </p:cNvSpPr>
          <p:nvPr/>
        </p:nvSpPr>
        <p:spPr>
          <a:xfrm>
            <a:off x="1643993" y="375348"/>
            <a:ext cx="7817000" cy="5268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solidFill>
                  <a:schemeClr val="accent5">
                    <a:lumMod val="50000"/>
                  </a:schemeClr>
                </a:solidFill>
                <a:latin typeface="Arial" panose="020B0604020202020204" pitchFamily="34" charset="0"/>
                <a:cs typeface="Arial" panose="020B0604020202020204" pitchFamily="34" charset="0"/>
              </a:rPr>
              <a:t>DOCUMENTO CONPES 3958</a:t>
            </a:r>
          </a:p>
          <a:p>
            <a:pPr algn="ctr"/>
            <a:r>
              <a:rPr lang="es-ES" sz="2800" dirty="0">
                <a:solidFill>
                  <a:schemeClr val="accent5">
                    <a:lumMod val="50000"/>
                  </a:schemeClr>
                </a:solidFill>
                <a:latin typeface="Arial" panose="020B0604020202020204" pitchFamily="34" charset="0"/>
                <a:cs typeface="Arial" panose="020B0604020202020204" pitchFamily="34" charset="0"/>
              </a:rPr>
              <a:t>Lecciones de los proyectos piloto</a:t>
            </a:r>
          </a:p>
        </p:txBody>
      </p:sp>
      <p:sp>
        <p:nvSpPr>
          <p:cNvPr id="2" name="Rectángulo 1">
            <a:extLst>
              <a:ext uri="{FF2B5EF4-FFF2-40B4-BE49-F238E27FC236}">
                <a16:creationId xmlns:a16="http://schemas.microsoft.com/office/drawing/2014/main" id="{85A0CD16-6520-5342-A4EC-DCC190F36FE2}"/>
              </a:ext>
            </a:extLst>
          </p:cNvPr>
          <p:cNvSpPr/>
          <p:nvPr/>
        </p:nvSpPr>
        <p:spPr>
          <a:xfrm>
            <a:off x="621792" y="1455399"/>
            <a:ext cx="10753344" cy="4339650"/>
          </a:xfrm>
          <a:prstGeom prst="rect">
            <a:avLst/>
          </a:prstGeom>
        </p:spPr>
        <p:txBody>
          <a:bodyPr wrap="square">
            <a:spAutoFit/>
          </a:bodyPr>
          <a:lstStyle/>
          <a:p>
            <a:br>
              <a:rPr lang="es-CO" dirty="0"/>
            </a:br>
            <a:endParaRPr lang="es-CO" dirty="0"/>
          </a:p>
          <a:p>
            <a:pPr algn="just"/>
            <a:r>
              <a:rPr lang="es-CO" sz="2000" dirty="0"/>
              <a:t>6. Mejorar </a:t>
            </a:r>
            <a:r>
              <a:rPr lang="es-CO" sz="2000" dirty="0">
                <a:solidFill>
                  <a:srgbClr val="C00000"/>
                </a:solidFill>
              </a:rPr>
              <a:t>procesos contractuales </a:t>
            </a:r>
            <a:r>
              <a:rPr lang="es-CO" sz="2000" dirty="0"/>
              <a:t>y considerar las previsiones correspondientes que </a:t>
            </a:r>
            <a:r>
              <a:rPr lang="es-CO" sz="2000" dirty="0">
                <a:solidFill>
                  <a:srgbClr val="C00000"/>
                </a:solidFill>
              </a:rPr>
              <a:t>garanticen el alcance y la cobertura de los predios estimados inicialmente</a:t>
            </a:r>
            <a:r>
              <a:rPr lang="es-CO" sz="2000" dirty="0"/>
              <a:t>.</a:t>
            </a:r>
          </a:p>
          <a:p>
            <a:pPr algn="just"/>
            <a:r>
              <a:rPr lang="es-CO" sz="2000" dirty="0"/>
              <a:t> </a:t>
            </a:r>
          </a:p>
          <a:p>
            <a:pPr algn="just"/>
            <a:r>
              <a:rPr lang="es-CO" sz="2000" dirty="0"/>
              <a:t>7. Promover los </a:t>
            </a:r>
            <a:r>
              <a:rPr lang="es-CO" sz="2000" dirty="0">
                <a:solidFill>
                  <a:srgbClr val="C00000"/>
                </a:solidFill>
              </a:rPr>
              <a:t>procesos participativos en el marco del componente social </a:t>
            </a:r>
            <a:r>
              <a:rPr lang="es-CO" sz="2000" dirty="0"/>
              <a:t>del catastro que facilitan el trabajo de campo y una mayor apropiación de los resultados por parte de las comunidades. </a:t>
            </a:r>
          </a:p>
          <a:p>
            <a:pPr algn="just"/>
            <a:endParaRPr lang="es-CO" sz="2000" dirty="0"/>
          </a:p>
          <a:p>
            <a:pPr algn="just"/>
            <a:r>
              <a:rPr lang="es-CO" sz="2000" dirty="0"/>
              <a:t>8. </a:t>
            </a:r>
            <a:r>
              <a:rPr lang="es-CO" sz="2000" dirty="0">
                <a:solidFill>
                  <a:srgbClr val="C00000"/>
                </a:solidFill>
              </a:rPr>
              <a:t>Revisar y ajustar las especificaciones técnicas establecidas por el IGAC y la SNR, dada la complejidad para su implementación y sus elevados costos de aplicación</a:t>
            </a:r>
            <a:r>
              <a:rPr lang="es-CO" sz="2000" dirty="0"/>
              <a:t>. </a:t>
            </a:r>
          </a:p>
          <a:p>
            <a:pPr algn="just"/>
            <a:endParaRPr lang="es-CO" sz="2000" dirty="0"/>
          </a:p>
          <a:p>
            <a:pPr algn="just"/>
            <a:r>
              <a:rPr lang="es-CO" sz="2000" dirty="0"/>
              <a:t>9. Revisar la pertinencia de tercerizar la supervisión técnica de los procesos cartográficos y catastrales, en procura de mejor calidad y mayor eficiencia.  </a:t>
            </a:r>
          </a:p>
        </p:txBody>
      </p:sp>
    </p:spTree>
    <p:extLst>
      <p:ext uri="{BB962C8B-B14F-4D97-AF65-F5344CB8AC3E}">
        <p14:creationId xmlns:p14="http://schemas.microsoft.com/office/powerpoint/2010/main" val="2938345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anorama actual del Catastro nacional">
            <a:extLst>
              <a:ext uri="{FF2B5EF4-FFF2-40B4-BE49-F238E27FC236}">
                <a16:creationId xmlns:a16="http://schemas.microsoft.com/office/drawing/2014/main" id="{55DFE4FE-122C-1341-A3EC-A49729274131}"/>
              </a:ext>
            </a:extLst>
          </p:cNvPr>
          <p:cNvSpPr txBox="1">
            <a:spLocks/>
          </p:cNvSpPr>
          <p:nvPr/>
        </p:nvSpPr>
        <p:spPr>
          <a:xfrm>
            <a:off x="302133" y="286391"/>
            <a:ext cx="12087225"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endParaRPr lang="es-CO" sz="4400" b="1" dirty="0">
              <a:solidFill>
                <a:schemeClr val="accent5">
                  <a:lumMod val="75000"/>
                </a:schemeClr>
              </a:solidFill>
            </a:endParaRPr>
          </a:p>
        </p:txBody>
      </p:sp>
      <p:sp>
        <p:nvSpPr>
          <p:cNvPr id="5" name="Primer punto de acuerdo de paz">
            <a:extLst>
              <a:ext uri="{FF2B5EF4-FFF2-40B4-BE49-F238E27FC236}">
                <a16:creationId xmlns:a16="http://schemas.microsoft.com/office/drawing/2014/main" id="{11423DCE-E241-3D49-A2CA-E016BA1546F5}"/>
              </a:ext>
            </a:extLst>
          </p:cNvPr>
          <p:cNvSpPr txBox="1">
            <a:spLocks/>
          </p:cNvSpPr>
          <p:nvPr/>
        </p:nvSpPr>
        <p:spPr>
          <a:xfrm>
            <a:off x="1643993" y="375348"/>
            <a:ext cx="7817000" cy="5268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solidFill>
                  <a:schemeClr val="accent5">
                    <a:lumMod val="50000"/>
                  </a:schemeClr>
                </a:solidFill>
                <a:latin typeface="Arial" panose="020B0604020202020204" pitchFamily="34" charset="0"/>
                <a:cs typeface="Arial" panose="020B0604020202020204" pitchFamily="34" charset="0"/>
              </a:rPr>
              <a:t>DOCUMENTO CONPES 3958</a:t>
            </a:r>
          </a:p>
          <a:p>
            <a:pPr algn="ctr"/>
            <a:r>
              <a:rPr lang="es-ES" sz="2800" dirty="0">
                <a:solidFill>
                  <a:schemeClr val="accent5">
                    <a:lumMod val="50000"/>
                  </a:schemeClr>
                </a:solidFill>
                <a:latin typeface="Arial" panose="020B0604020202020204" pitchFamily="34" charset="0"/>
                <a:cs typeface="Arial" panose="020B0604020202020204" pitchFamily="34" charset="0"/>
              </a:rPr>
              <a:t>Condiciones para la implementación</a:t>
            </a:r>
          </a:p>
        </p:txBody>
      </p:sp>
      <p:sp>
        <p:nvSpPr>
          <p:cNvPr id="2" name="Rectángulo 1">
            <a:extLst>
              <a:ext uri="{FF2B5EF4-FFF2-40B4-BE49-F238E27FC236}">
                <a16:creationId xmlns:a16="http://schemas.microsoft.com/office/drawing/2014/main" id="{85A0CD16-6520-5342-A4EC-DCC190F36FE2}"/>
              </a:ext>
            </a:extLst>
          </p:cNvPr>
          <p:cNvSpPr/>
          <p:nvPr/>
        </p:nvSpPr>
        <p:spPr>
          <a:xfrm>
            <a:off x="621792" y="1638279"/>
            <a:ext cx="10753344" cy="4431983"/>
          </a:xfrm>
          <a:prstGeom prst="rect">
            <a:avLst/>
          </a:prstGeom>
        </p:spPr>
        <p:txBody>
          <a:bodyPr wrap="square">
            <a:spAutoFit/>
          </a:bodyPr>
          <a:lstStyle/>
          <a:p>
            <a:endParaRPr lang="es-CO" dirty="0"/>
          </a:p>
          <a:p>
            <a:pPr algn="just"/>
            <a:r>
              <a:rPr lang="es-CO" sz="2400" dirty="0"/>
              <a:t>1.  Gestión, conservación y mantenimiento permanente de la información y promoción de su uso público.</a:t>
            </a:r>
          </a:p>
          <a:p>
            <a:br>
              <a:rPr lang="es-CO" dirty="0"/>
            </a:br>
            <a:endParaRPr lang="es-CO" dirty="0"/>
          </a:p>
          <a:p>
            <a:pPr algn="just"/>
            <a:r>
              <a:rPr lang="es-CO" sz="2400" dirty="0"/>
              <a:t>2. Definición de un estándar metodológico que permita aumentar progresivamente la interoperabilidad de los sistemas de información y de los datos con base en los predios.</a:t>
            </a:r>
          </a:p>
          <a:p>
            <a:br>
              <a:rPr lang="es-CO" dirty="0"/>
            </a:br>
            <a:endParaRPr lang="es-CO" dirty="0"/>
          </a:p>
          <a:p>
            <a:pPr algn="just"/>
            <a:r>
              <a:rPr lang="es-CO" sz="2400" dirty="0"/>
              <a:t>3. Definición de un modelo institucional participativo y descentralizado que permita mayor cobertura, eficacia, actualización de la información y mejor calidad de los procesos administrativos del catastro </a:t>
            </a:r>
          </a:p>
        </p:txBody>
      </p:sp>
    </p:spTree>
    <p:extLst>
      <p:ext uri="{BB962C8B-B14F-4D97-AF65-F5344CB8AC3E}">
        <p14:creationId xmlns:p14="http://schemas.microsoft.com/office/powerpoint/2010/main" val="4071569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anorama actual del Catastro nacional">
            <a:extLst>
              <a:ext uri="{FF2B5EF4-FFF2-40B4-BE49-F238E27FC236}">
                <a16:creationId xmlns:a16="http://schemas.microsoft.com/office/drawing/2014/main" id="{55DFE4FE-122C-1341-A3EC-A49729274131}"/>
              </a:ext>
            </a:extLst>
          </p:cNvPr>
          <p:cNvSpPr txBox="1">
            <a:spLocks/>
          </p:cNvSpPr>
          <p:nvPr/>
        </p:nvSpPr>
        <p:spPr>
          <a:xfrm>
            <a:off x="302133" y="286391"/>
            <a:ext cx="12087225"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endParaRPr lang="es-CO" sz="4400" b="1" dirty="0">
              <a:solidFill>
                <a:schemeClr val="accent5">
                  <a:lumMod val="75000"/>
                </a:schemeClr>
              </a:solidFill>
            </a:endParaRPr>
          </a:p>
        </p:txBody>
      </p:sp>
      <p:sp>
        <p:nvSpPr>
          <p:cNvPr id="5" name="Primer punto de acuerdo de paz">
            <a:extLst>
              <a:ext uri="{FF2B5EF4-FFF2-40B4-BE49-F238E27FC236}">
                <a16:creationId xmlns:a16="http://schemas.microsoft.com/office/drawing/2014/main" id="{11423DCE-E241-3D49-A2CA-E016BA1546F5}"/>
              </a:ext>
            </a:extLst>
          </p:cNvPr>
          <p:cNvSpPr txBox="1">
            <a:spLocks/>
          </p:cNvSpPr>
          <p:nvPr/>
        </p:nvSpPr>
        <p:spPr>
          <a:xfrm>
            <a:off x="1643993" y="375348"/>
            <a:ext cx="7817000" cy="5268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solidFill>
                  <a:schemeClr val="accent5">
                    <a:lumMod val="50000"/>
                  </a:schemeClr>
                </a:solidFill>
                <a:latin typeface="Arial" panose="020B0604020202020204" pitchFamily="34" charset="0"/>
                <a:cs typeface="Arial" panose="020B0604020202020204" pitchFamily="34" charset="0"/>
              </a:rPr>
              <a:t>DOCUMENTO CONPES 3958  </a:t>
            </a:r>
          </a:p>
        </p:txBody>
      </p:sp>
      <p:pic>
        <p:nvPicPr>
          <p:cNvPr id="3" name="Imagen 2">
            <a:extLst>
              <a:ext uri="{FF2B5EF4-FFF2-40B4-BE49-F238E27FC236}">
                <a16:creationId xmlns:a16="http://schemas.microsoft.com/office/drawing/2014/main" id="{28829E7B-7E6A-DD4E-8536-05FF4E171697}"/>
              </a:ext>
            </a:extLst>
          </p:cNvPr>
          <p:cNvPicPr>
            <a:picLocks noChangeAspect="1"/>
          </p:cNvPicPr>
          <p:nvPr/>
        </p:nvPicPr>
        <p:blipFill>
          <a:blip r:embed="rId2"/>
          <a:stretch>
            <a:fillRect/>
          </a:stretch>
        </p:blipFill>
        <p:spPr>
          <a:xfrm>
            <a:off x="1810670" y="1615440"/>
            <a:ext cx="8662258" cy="5216392"/>
          </a:xfrm>
          <a:prstGeom prst="rect">
            <a:avLst/>
          </a:prstGeom>
        </p:spPr>
      </p:pic>
      <p:sp>
        <p:nvSpPr>
          <p:cNvPr id="4" name="Rectángulo 3">
            <a:extLst>
              <a:ext uri="{FF2B5EF4-FFF2-40B4-BE49-F238E27FC236}">
                <a16:creationId xmlns:a16="http://schemas.microsoft.com/office/drawing/2014/main" id="{DC5C7557-9494-234B-B9AB-15E20EC97146}"/>
              </a:ext>
            </a:extLst>
          </p:cNvPr>
          <p:cNvSpPr/>
          <p:nvPr/>
        </p:nvSpPr>
        <p:spPr>
          <a:xfrm>
            <a:off x="1112520" y="934183"/>
            <a:ext cx="9631680" cy="523220"/>
          </a:xfrm>
          <a:prstGeom prst="rect">
            <a:avLst/>
          </a:prstGeom>
        </p:spPr>
        <p:txBody>
          <a:bodyPr wrap="square">
            <a:spAutoFit/>
          </a:bodyPr>
          <a:lstStyle/>
          <a:p>
            <a:r>
              <a:rPr lang="es-CO" sz="2400" b="1" dirty="0">
                <a:solidFill>
                  <a:schemeClr val="accent5">
                    <a:lumMod val="50000"/>
                  </a:schemeClr>
                </a:solidFill>
              </a:rPr>
              <a:t>Progresividad uso de la información de catastro multipropósito</a:t>
            </a:r>
            <a:r>
              <a:rPr lang="es-CO" sz="2800" b="1" dirty="0">
                <a:solidFill>
                  <a:schemeClr val="accent5">
                    <a:lumMod val="60000"/>
                    <a:lumOff val="40000"/>
                  </a:schemeClr>
                </a:solidFill>
              </a:rPr>
              <a:t> </a:t>
            </a:r>
            <a:endParaRPr lang="es-CO" sz="2800" dirty="0">
              <a:solidFill>
                <a:schemeClr val="accent5">
                  <a:lumMod val="60000"/>
                  <a:lumOff val="40000"/>
                </a:schemeClr>
              </a:solidFill>
              <a:effectLst/>
            </a:endParaRPr>
          </a:p>
        </p:txBody>
      </p:sp>
    </p:spTree>
    <p:extLst>
      <p:ext uri="{BB962C8B-B14F-4D97-AF65-F5344CB8AC3E}">
        <p14:creationId xmlns:p14="http://schemas.microsoft.com/office/powerpoint/2010/main" val="2937299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anorama actual del Catastro nacional">
            <a:extLst>
              <a:ext uri="{FF2B5EF4-FFF2-40B4-BE49-F238E27FC236}">
                <a16:creationId xmlns:a16="http://schemas.microsoft.com/office/drawing/2014/main" id="{55DFE4FE-122C-1341-A3EC-A49729274131}"/>
              </a:ext>
            </a:extLst>
          </p:cNvPr>
          <p:cNvSpPr txBox="1">
            <a:spLocks/>
          </p:cNvSpPr>
          <p:nvPr/>
        </p:nvSpPr>
        <p:spPr>
          <a:xfrm>
            <a:off x="302133" y="286391"/>
            <a:ext cx="12087225"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endParaRPr lang="es-CO" sz="4400" b="1" dirty="0">
              <a:solidFill>
                <a:schemeClr val="accent5">
                  <a:lumMod val="75000"/>
                </a:schemeClr>
              </a:solidFill>
            </a:endParaRPr>
          </a:p>
        </p:txBody>
      </p:sp>
      <p:sp>
        <p:nvSpPr>
          <p:cNvPr id="5" name="Primer punto de acuerdo de paz">
            <a:extLst>
              <a:ext uri="{FF2B5EF4-FFF2-40B4-BE49-F238E27FC236}">
                <a16:creationId xmlns:a16="http://schemas.microsoft.com/office/drawing/2014/main" id="{11423DCE-E241-3D49-A2CA-E016BA1546F5}"/>
              </a:ext>
            </a:extLst>
          </p:cNvPr>
          <p:cNvSpPr txBox="1">
            <a:spLocks/>
          </p:cNvSpPr>
          <p:nvPr/>
        </p:nvSpPr>
        <p:spPr>
          <a:xfrm>
            <a:off x="1656185" y="195819"/>
            <a:ext cx="7817000" cy="5268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solidFill>
                  <a:schemeClr val="accent5">
                    <a:lumMod val="50000"/>
                  </a:schemeClr>
                </a:solidFill>
                <a:latin typeface="Arial" panose="020B0604020202020204" pitchFamily="34" charset="0"/>
                <a:cs typeface="Arial" panose="020B0604020202020204" pitchFamily="34" charset="0"/>
              </a:rPr>
              <a:t>DOCUMENTO CONPES 3958  </a:t>
            </a:r>
          </a:p>
        </p:txBody>
      </p:sp>
      <p:sp>
        <p:nvSpPr>
          <p:cNvPr id="4" name="Rectángulo 3">
            <a:extLst>
              <a:ext uri="{FF2B5EF4-FFF2-40B4-BE49-F238E27FC236}">
                <a16:creationId xmlns:a16="http://schemas.microsoft.com/office/drawing/2014/main" id="{DC5C7557-9494-234B-B9AB-15E20EC97146}"/>
              </a:ext>
            </a:extLst>
          </p:cNvPr>
          <p:cNvSpPr/>
          <p:nvPr/>
        </p:nvSpPr>
        <p:spPr>
          <a:xfrm>
            <a:off x="4097073" y="813243"/>
            <a:ext cx="2935224" cy="523220"/>
          </a:xfrm>
          <a:prstGeom prst="rect">
            <a:avLst/>
          </a:prstGeom>
        </p:spPr>
        <p:txBody>
          <a:bodyPr wrap="square">
            <a:spAutoFit/>
          </a:bodyPr>
          <a:lstStyle/>
          <a:p>
            <a:r>
              <a:rPr lang="es-CO" sz="2800" dirty="0">
                <a:solidFill>
                  <a:schemeClr val="accent5">
                    <a:lumMod val="50000"/>
                  </a:schemeClr>
                </a:solidFill>
              </a:rPr>
              <a:t>Plan de acción</a:t>
            </a:r>
            <a:endParaRPr lang="es-CO" sz="2800" dirty="0">
              <a:solidFill>
                <a:schemeClr val="accent5">
                  <a:lumMod val="60000"/>
                  <a:lumOff val="40000"/>
                </a:schemeClr>
              </a:solidFill>
              <a:effectLst/>
            </a:endParaRPr>
          </a:p>
        </p:txBody>
      </p:sp>
      <p:sp>
        <p:nvSpPr>
          <p:cNvPr id="2" name="Rectángulo 1">
            <a:extLst>
              <a:ext uri="{FF2B5EF4-FFF2-40B4-BE49-F238E27FC236}">
                <a16:creationId xmlns:a16="http://schemas.microsoft.com/office/drawing/2014/main" id="{80F06752-EC74-AE4C-87B3-0361BE107BCA}"/>
              </a:ext>
            </a:extLst>
          </p:cNvPr>
          <p:cNvSpPr/>
          <p:nvPr/>
        </p:nvSpPr>
        <p:spPr>
          <a:xfrm>
            <a:off x="542544" y="1225173"/>
            <a:ext cx="11106912" cy="5447645"/>
          </a:xfrm>
          <a:prstGeom prst="rect">
            <a:avLst/>
          </a:prstGeom>
        </p:spPr>
        <p:txBody>
          <a:bodyPr wrap="square">
            <a:spAutoFit/>
          </a:bodyPr>
          <a:lstStyle/>
          <a:p>
            <a:pPr algn="just"/>
            <a:endParaRPr lang="es-CO" dirty="0">
              <a:latin typeface="Helvetica" pitchFamily="2" charset="0"/>
            </a:endParaRPr>
          </a:p>
          <a:p>
            <a:pPr marL="457200" indent="-457200" algn="just">
              <a:buFont typeface="+mj-lt"/>
              <a:buAutoNum type="arabicPeriod"/>
            </a:pPr>
            <a:r>
              <a:rPr lang="es-CO" sz="2200" dirty="0"/>
              <a:t>Definir un modelo de gobernanza institucional efectiva y eficiente para la implementación del CM, que incentive el fortalecimiento de capacidades en las entidades ejecutoras de la política.</a:t>
            </a:r>
            <a:r>
              <a:rPr lang="es-CO" sz="2200" b="1" dirty="0"/>
              <a:t> </a:t>
            </a:r>
          </a:p>
          <a:p>
            <a:pPr marL="342900" indent="-342900">
              <a:buFont typeface="+mj-lt"/>
              <a:buAutoNum type="arabicPeriod"/>
            </a:pPr>
            <a:endParaRPr lang="es-CO" sz="2200" dirty="0"/>
          </a:p>
          <a:p>
            <a:pPr marL="457200" indent="-457200" algn="just">
              <a:buFont typeface="+mj-lt"/>
              <a:buAutoNum type="arabicPeriod"/>
            </a:pPr>
            <a:r>
              <a:rPr lang="es-CO" sz="2200" dirty="0"/>
              <a:t>Mejorar la disponibilidad y calidad de los insumos necesarios para las actualizaciones catastrales de manera costo-efectiva                  </a:t>
            </a:r>
          </a:p>
          <a:p>
            <a:pPr marL="457200" indent="-457200" algn="just">
              <a:buFont typeface="+mj-lt"/>
              <a:buAutoNum type="arabicPeriod"/>
            </a:pPr>
            <a:endParaRPr lang="es-CO" sz="2200" dirty="0"/>
          </a:p>
          <a:p>
            <a:pPr marL="457200" indent="-457200" algn="just">
              <a:buFont typeface="+mj-lt"/>
              <a:buAutoNum type="arabicPeriod"/>
            </a:pPr>
            <a:r>
              <a:rPr lang="es-CO" sz="2200" dirty="0"/>
              <a:t>Integrar la información catastral al diseño e implementación de políticas públicas y a la gestión del territorio. </a:t>
            </a:r>
          </a:p>
          <a:p>
            <a:pPr marL="457200" indent="-457200" algn="just">
              <a:buFont typeface="+mj-lt"/>
              <a:buAutoNum type="arabicPeriod"/>
            </a:pPr>
            <a:endParaRPr lang="es-CO" sz="2200" dirty="0"/>
          </a:p>
          <a:p>
            <a:pPr marL="457200" indent="-457200" algn="just">
              <a:buFont typeface="+mj-lt"/>
              <a:buAutoNum type="arabicPeriod"/>
            </a:pPr>
            <a:r>
              <a:rPr lang="es-CO" sz="2200" dirty="0"/>
              <a:t>Asegurar los recursos necesarios para adelantar la gestión catastral y mantener actualizada la información</a:t>
            </a:r>
          </a:p>
          <a:p>
            <a:pPr marL="342900" indent="-342900" algn="just">
              <a:buFont typeface="+mj-lt"/>
              <a:buAutoNum type="arabicPeriod"/>
            </a:pPr>
            <a:endParaRPr lang="es-CO" sz="2200" dirty="0"/>
          </a:p>
          <a:p>
            <a:pPr marL="457200" indent="-457200" algn="just">
              <a:buFont typeface="+mj-lt"/>
              <a:buAutoNum type="arabicPeriod"/>
            </a:pPr>
            <a:r>
              <a:rPr lang="es-CO" sz="2200" dirty="0"/>
              <a:t>Mecanismos para la implementación del catastro multipropósito en la totalidad del territorio nacional </a:t>
            </a:r>
          </a:p>
        </p:txBody>
      </p:sp>
    </p:spTree>
    <p:extLst>
      <p:ext uri="{BB962C8B-B14F-4D97-AF65-F5344CB8AC3E}">
        <p14:creationId xmlns:p14="http://schemas.microsoft.com/office/powerpoint/2010/main" val="4143558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norama actual del Catastro nacional">
            <a:extLst>
              <a:ext uri="{FF2B5EF4-FFF2-40B4-BE49-F238E27FC236}">
                <a16:creationId xmlns:a16="http://schemas.microsoft.com/office/drawing/2014/main" id="{96128F89-A703-8E42-91F4-E1114C29BBAD}"/>
              </a:ext>
            </a:extLst>
          </p:cNvPr>
          <p:cNvSpPr txBox="1">
            <a:spLocks/>
          </p:cNvSpPr>
          <p:nvPr/>
        </p:nvSpPr>
        <p:spPr>
          <a:xfrm>
            <a:off x="1024128" y="256003"/>
            <a:ext cx="9960864"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r>
              <a:rPr lang="es-CO" sz="4000" b="1" dirty="0">
                <a:solidFill>
                  <a:schemeClr val="accent5">
                    <a:lumMod val="75000"/>
                  </a:schemeClr>
                </a:solidFill>
              </a:rPr>
              <a:t>Plan Nacional de Desarrollo 2018 – 2022 </a:t>
            </a:r>
          </a:p>
          <a:p>
            <a:pPr algn="ctr"/>
            <a:r>
              <a:rPr lang="es-CO" sz="3200" b="1" dirty="0">
                <a:solidFill>
                  <a:srgbClr val="C00000"/>
                </a:solidFill>
              </a:rPr>
              <a:t>El catastro como servicio público</a:t>
            </a:r>
          </a:p>
          <a:p>
            <a:endParaRPr lang="es-CO" sz="4400" b="1" dirty="0">
              <a:solidFill>
                <a:schemeClr val="accent5">
                  <a:lumMod val="75000"/>
                </a:schemeClr>
              </a:solidFill>
            </a:endParaRPr>
          </a:p>
          <a:p>
            <a:endParaRPr lang="es-CO" sz="4400" b="1" dirty="0">
              <a:solidFill>
                <a:schemeClr val="accent5">
                  <a:lumMod val="75000"/>
                </a:schemeClr>
              </a:solidFill>
            </a:endParaRPr>
          </a:p>
          <a:p>
            <a:endParaRPr lang="es-CO" sz="4400" b="1" dirty="0">
              <a:solidFill>
                <a:schemeClr val="accent5">
                  <a:lumMod val="75000"/>
                </a:schemeClr>
              </a:solidFill>
            </a:endParaRPr>
          </a:p>
        </p:txBody>
      </p:sp>
      <p:sp>
        <p:nvSpPr>
          <p:cNvPr id="3" name="Rectángulo 2">
            <a:extLst>
              <a:ext uri="{FF2B5EF4-FFF2-40B4-BE49-F238E27FC236}">
                <a16:creationId xmlns:a16="http://schemas.microsoft.com/office/drawing/2014/main" id="{DFF39DD3-0F4F-2847-AA43-329CB2F2A758}"/>
              </a:ext>
            </a:extLst>
          </p:cNvPr>
          <p:cNvSpPr/>
          <p:nvPr/>
        </p:nvSpPr>
        <p:spPr>
          <a:xfrm>
            <a:off x="390144" y="2104150"/>
            <a:ext cx="11094720" cy="3108543"/>
          </a:xfrm>
          <a:prstGeom prst="rect">
            <a:avLst/>
          </a:prstGeom>
        </p:spPr>
        <p:txBody>
          <a:bodyPr wrap="square">
            <a:spAutoFit/>
          </a:bodyPr>
          <a:lstStyle/>
          <a:p>
            <a:pPr algn="just"/>
            <a:r>
              <a:rPr lang="es-CO" sz="2800" b="1" i="1" dirty="0">
                <a:ea typeface="Arial" panose="020B0604020202020204" pitchFamily="34" charset="0"/>
                <a:cs typeface="Arial" panose="020B0604020202020204" pitchFamily="34" charset="0"/>
              </a:rPr>
              <a:t>NATURALEZA Y ORGANIZACIÓN DE LA GESTIÓN CATASTRAL</a:t>
            </a:r>
            <a:r>
              <a:rPr lang="es-CO" sz="2800" i="1" dirty="0">
                <a:ea typeface="Arial" panose="020B0604020202020204" pitchFamily="34" charset="0"/>
                <a:cs typeface="Arial" panose="020B0604020202020204" pitchFamily="34" charset="0"/>
              </a:rPr>
              <a:t>.</a:t>
            </a:r>
          </a:p>
          <a:p>
            <a:pPr algn="just"/>
            <a:r>
              <a:rPr lang="es-CO" sz="2800" i="1" dirty="0">
                <a:ea typeface="Arial" panose="020B0604020202020204" pitchFamily="34" charset="0"/>
                <a:cs typeface="Arial" panose="020B0604020202020204" pitchFamily="34" charset="0"/>
              </a:rPr>
              <a:t> </a:t>
            </a:r>
          </a:p>
          <a:p>
            <a:pPr algn="just"/>
            <a:r>
              <a:rPr lang="es-CO" sz="2800" b="1" i="1" dirty="0">
                <a:solidFill>
                  <a:srgbClr val="C00000"/>
                </a:solidFill>
                <a:ea typeface="Arial" panose="020B0604020202020204" pitchFamily="34" charset="0"/>
                <a:cs typeface="Arial" panose="020B0604020202020204" pitchFamily="34" charset="0"/>
              </a:rPr>
              <a:t>La gestión catastral es un </a:t>
            </a:r>
            <a:r>
              <a:rPr lang="es-CO" sz="2800" b="1" i="1" dirty="0">
                <a:solidFill>
                  <a:srgbClr val="C00000"/>
                </a:solidFill>
                <a:highlight>
                  <a:srgbClr val="FFFF00"/>
                </a:highlight>
                <a:ea typeface="Arial" panose="020B0604020202020204" pitchFamily="34" charset="0"/>
                <a:cs typeface="Arial" panose="020B0604020202020204" pitchFamily="34" charset="0"/>
              </a:rPr>
              <a:t>servicio público </a:t>
            </a:r>
            <a:r>
              <a:rPr lang="es-CO" sz="2800" i="1" dirty="0">
                <a:ea typeface="Arial" panose="020B0604020202020204" pitchFamily="34" charset="0"/>
                <a:cs typeface="Arial" panose="020B0604020202020204" pitchFamily="34" charset="0"/>
              </a:rPr>
              <a:t>que comprende un conjunto de operaciones técnicas y administrativas orientadas a la adecuada formación, actualización, conservación y difusión de la información catastral, así como los procedimientos del enfoque catastral multipropósito que sean adoptados.</a:t>
            </a:r>
            <a:r>
              <a:rPr lang="es-CO" sz="2800" dirty="0"/>
              <a:t> </a:t>
            </a:r>
          </a:p>
        </p:txBody>
      </p:sp>
    </p:spTree>
    <p:extLst>
      <p:ext uri="{BB962C8B-B14F-4D97-AF65-F5344CB8AC3E}">
        <p14:creationId xmlns:p14="http://schemas.microsoft.com/office/powerpoint/2010/main" val="1992456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A748558-8696-D946-B541-FF04E67323FD}"/>
              </a:ext>
            </a:extLst>
          </p:cNvPr>
          <p:cNvSpPr/>
          <p:nvPr/>
        </p:nvSpPr>
        <p:spPr>
          <a:xfrm>
            <a:off x="475488" y="1750922"/>
            <a:ext cx="10972800" cy="4746043"/>
          </a:xfrm>
          <a:prstGeom prst="rect">
            <a:avLst/>
          </a:prstGeom>
        </p:spPr>
        <p:txBody>
          <a:bodyPr wrap="square">
            <a:spAutoFit/>
          </a:bodyPr>
          <a:lstStyle/>
          <a:p>
            <a:pPr algn="just">
              <a:lnSpc>
                <a:spcPct val="107000"/>
              </a:lnSpc>
              <a:spcAft>
                <a:spcPts val="240"/>
              </a:spcAft>
            </a:pPr>
            <a:r>
              <a:rPr lang="es-CO" sz="2800" i="1" dirty="0">
                <a:ea typeface="Arial" panose="020B0604020202020204" pitchFamily="34" charset="0"/>
              </a:rPr>
              <a:t>La gestión catastral será prestada por: </a:t>
            </a:r>
          </a:p>
          <a:p>
            <a:pPr marL="571500" indent="-571500" algn="just">
              <a:lnSpc>
                <a:spcPct val="107000"/>
              </a:lnSpc>
              <a:spcAft>
                <a:spcPts val="240"/>
              </a:spcAft>
              <a:buAutoNum type="romanLcParenR"/>
            </a:pPr>
            <a:r>
              <a:rPr lang="es-CO" sz="2800" b="1" i="1" dirty="0">
                <a:solidFill>
                  <a:srgbClr val="C00000"/>
                </a:solidFill>
                <a:ea typeface="Arial" panose="020B0604020202020204" pitchFamily="34" charset="0"/>
              </a:rPr>
              <a:t>Una autoridad catastral nacional </a:t>
            </a:r>
            <a:r>
              <a:rPr lang="es-CO" sz="2800" i="1" dirty="0">
                <a:ea typeface="Arial" panose="020B0604020202020204" pitchFamily="34" charset="0"/>
              </a:rPr>
              <a:t>que regulará la gestión catastral, y estará a cargo del Instituto Geográfico Agustín Codazzi - IGAC; </a:t>
            </a:r>
          </a:p>
          <a:p>
            <a:pPr algn="just">
              <a:lnSpc>
                <a:spcPct val="107000"/>
              </a:lnSpc>
              <a:spcAft>
                <a:spcPts val="240"/>
              </a:spcAft>
            </a:pPr>
            <a:r>
              <a:rPr lang="es-CO" sz="2800" b="1" i="1" dirty="0">
                <a:solidFill>
                  <a:srgbClr val="C00000"/>
                </a:solidFill>
                <a:ea typeface="Arial" panose="020B0604020202020204" pitchFamily="34" charset="0"/>
              </a:rPr>
              <a:t>ii) </a:t>
            </a:r>
            <a:r>
              <a:rPr lang="es-CO" sz="2800" i="1" dirty="0">
                <a:ea typeface="Arial" panose="020B0604020202020204" pitchFamily="34" charset="0"/>
              </a:rPr>
              <a:t>Por </a:t>
            </a:r>
            <a:r>
              <a:rPr lang="es-CO" sz="2800" b="1" i="1" dirty="0">
                <a:solidFill>
                  <a:srgbClr val="C00000"/>
                </a:solidFill>
                <a:ea typeface="Arial" panose="020B0604020202020204" pitchFamily="34" charset="0"/>
              </a:rPr>
              <a:t>gestores catastrales</a:t>
            </a:r>
            <a:r>
              <a:rPr lang="es-CO" sz="2800" i="1" dirty="0">
                <a:ea typeface="Arial" panose="020B0604020202020204" pitchFamily="34" charset="0"/>
              </a:rPr>
              <a:t>, encargados de adelantar la formación, actualización, conservación y difusión catastral, así como los procedimientos del enfoque catastral multipropósito adoptados para el efecto; y </a:t>
            </a:r>
          </a:p>
          <a:p>
            <a:pPr algn="just">
              <a:lnSpc>
                <a:spcPct val="107000"/>
              </a:lnSpc>
              <a:spcAft>
                <a:spcPts val="240"/>
              </a:spcAft>
            </a:pPr>
            <a:r>
              <a:rPr lang="es-CO" sz="2800" b="1" i="1" dirty="0">
                <a:solidFill>
                  <a:srgbClr val="C00000"/>
                </a:solidFill>
                <a:ea typeface="Arial" panose="020B0604020202020204" pitchFamily="34" charset="0"/>
              </a:rPr>
              <a:t>iii) </a:t>
            </a:r>
            <a:r>
              <a:rPr lang="es-CO" sz="2800" i="1" dirty="0">
                <a:ea typeface="Arial" panose="020B0604020202020204" pitchFamily="34" charset="0"/>
              </a:rPr>
              <a:t>Por </a:t>
            </a:r>
            <a:r>
              <a:rPr lang="es-CO" sz="2800" b="1" i="1" dirty="0">
                <a:solidFill>
                  <a:srgbClr val="C00000"/>
                </a:solidFill>
                <a:ea typeface="Arial" panose="020B0604020202020204" pitchFamily="34" charset="0"/>
              </a:rPr>
              <a:t>operadores catastrales</a:t>
            </a:r>
            <a:r>
              <a:rPr lang="es-CO" sz="2800" i="1" dirty="0">
                <a:ea typeface="Arial" panose="020B0604020202020204" pitchFamily="34" charset="0"/>
              </a:rPr>
              <a:t>, quienes desarrollarán labores operativas relativas a la gestión catastral.</a:t>
            </a:r>
            <a:endParaRPr lang="es-CO" sz="2800" dirty="0">
              <a:effectLst/>
              <a:ea typeface="Arial" panose="020B0604020202020204" pitchFamily="34" charset="0"/>
            </a:endParaRPr>
          </a:p>
        </p:txBody>
      </p:sp>
      <p:sp>
        <p:nvSpPr>
          <p:cNvPr id="5" name="Panorama actual del Catastro nacional">
            <a:extLst>
              <a:ext uri="{FF2B5EF4-FFF2-40B4-BE49-F238E27FC236}">
                <a16:creationId xmlns:a16="http://schemas.microsoft.com/office/drawing/2014/main" id="{AAF4160E-1C93-9149-A39F-A5143B9ADE14}"/>
              </a:ext>
            </a:extLst>
          </p:cNvPr>
          <p:cNvSpPr txBox="1">
            <a:spLocks/>
          </p:cNvSpPr>
          <p:nvPr/>
        </p:nvSpPr>
        <p:spPr>
          <a:xfrm>
            <a:off x="1024128" y="256003"/>
            <a:ext cx="9960864"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r>
              <a:rPr lang="es-CO" sz="4000" b="1" dirty="0">
                <a:solidFill>
                  <a:schemeClr val="accent5">
                    <a:lumMod val="75000"/>
                  </a:schemeClr>
                </a:solidFill>
              </a:rPr>
              <a:t>Plan Nacional de Desarrollo 2018 – 2022 </a:t>
            </a:r>
          </a:p>
          <a:p>
            <a:pPr algn="ctr"/>
            <a:r>
              <a:rPr lang="es-CO" sz="3200" b="1" dirty="0">
                <a:solidFill>
                  <a:srgbClr val="C00000"/>
                </a:solidFill>
              </a:rPr>
              <a:t>Responsables de la gestión catastral</a:t>
            </a:r>
          </a:p>
          <a:p>
            <a:endParaRPr lang="es-CO" sz="4400" b="1" dirty="0">
              <a:solidFill>
                <a:schemeClr val="accent5">
                  <a:lumMod val="75000"/>
                </a:schemeClr>
              </a:solidFill>
            </a:endParaRPr>
          </a:p>
          <a:p>
            <a:endParaRPr lang="es-CO" sz="4400" b="1" dirty="0">
              <a:solidFill>
                <a:schemeClr val="accent5">
                  <a:lumMod val="75000"/>
                </a:schemeClr>
              </a:solidFill>
            </a:endParaRPr>
          </a:p>
          <a:p>
            <a:endParaRPr lang="es-CO" sz="4400" b="1" dirty="0">
              <a:solidFill>
                <a:schemeClr val="accent5">
                  <a:lumMod val="75000"/>
                </a:schemeClr>
              </a:solidFill>
            </a:endParaRPr>
          </a:p>
        </p:txBody>
      </p:sp>
    </p:spTree>
    <p:extLst>
      <p:ext uri="{BB962C8B-B14F-4D97-AF65-F5344CB8AC3E}">
        <p14:creationId xmlns:p14="http://schemas.microsoft.com/office/powerpoint/2010/main" val="3330211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norama actual del Catastro nacional">
            <a:extLst>
              <a:ext uri="{FF2B5EF4-FFF2-40B4-BE49-F238E27FC236}">
                <a16:creationId xmlns:a16="http://schemas.microsoft.com/office/drawing/2014/main" id="{96128F89-A703-8E42-91F4-E1114C29BBAD}"/>
              </a:ext>
            </a:extLst>
          </p:cNvPr>
          <p:cNvSpPr txBox="1">
            <a:spLocks/>
          </p:cNvSpPr>
          <p:nvPr/>
        </p:nvSpPr>
        <p:spPr>
          <a:xfrm>
            <a:off x="609600" y="182851"/>
            <a:ext cx="10704576"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r>
              <a:rPr lang="es-CO" sz="4400" b="1" dirty="0">
                <a:solidFill>
                  <a:schemeClr val="accent5">
                    <a:lumMod val="75000"/>
                  </a:schemeClr>
                </a:solidFill>
              </a:rPr>
              <a:t>Plan nacional de Desarrollo 2018 - 2022</a:t>
            </a:r>
          </a:p>
        </p:txBody>
      </p:sp>
      <p:sp>
        <p:nvSpPr>
          <p:cNvPr id="4" name="Rectángulo 3">
            <a:extLst>
              <a:ext uri="{FF2B5EF4-FFF2-40B4-BE49-F238E27FC236}">
                <a16:creationId xmlns:a16="http://schemas.microsoft.com/office/drawing/2014/main" id="{6A748558-8696-D946-B541-FF04E67323FD}"/>
              </a:ext>
            </a:extLst>
          </p:cNvPr>
          <p:cNvSpPr/>
          <p:nvPr/>
        </p:nvSpPr>
        <p:spPr>
          <a:xfrm>
            <a:off x="475488" y="1141322"/>
            <a:ext cx="10972800" cy="5262979"/>
          </a:xfrm>
          <a:prstGeom prst="rect">
            <a:avLst/>
          </a:prstGeom>
        </p:spPr>
        <p:txBody>
          <a:bodyPr wrap="square">
            <a:spAutoFit/>
          </a:bodyPr>
          <a:lstStyle/>
          <a:p>
            <a:pPr algn="just"/>
            <a:r>
              <a:rPr lang="es-CO" sz="2800" i="1" dirty="0"/>
              <a:t>El </a:t>
            </a:r>
            <a:r>
              <a:rPr lang="es-CO" sz="2800" b="1" i="1" dirty="0">
                <a:solidFill>
                  <a:srgbClr val="C00000"/>
                </a:solidFill>
              </a:rPr>
              <a:t>Instituto Geográfico Agustín Codazzi - IGAC </a:t>
            </a:r>
            <a:r>
              <a:rPr lang="es-CO" sz="2800" i="1" dirty="0"/>
              <a:t>será la máxima autoridad catastral nacional y </a:t>
            </a:r>
            <a:r>
              <a:rPr lang="es-CO" sz="2800" b="1" i="1" dirty="0">
                <a:solidFill>
                  <a:srgbClr val="C00000"/>
                </a:solidFill>
              </a:rPr>
              <a:t>prestador por excepción del servicio público de catastro, en ausencia de gestores catastrales habilitados</a:t>
            </a:r>
            <a:r>
              <a:rPr lang="es-CO" sz="2800" i="1" dirty="0"/>
              <a:t>. En su rol de autoridad catastral, el IGAC mantendrá la </a:t>
            </a:r>
            <a:r>
              <a:rPr lang="es-CO" sz="2800" b="1" i="1" dirty="0">
                <a:solidFill>
                  <a:srgbClr val="C00000"/>
                </a:solidFill>
              </a:rPr>
              <a:t>función reguladora y ejecutora</a:t>
            </a:r>
            <a:r>
              <a:rPr lang="es-CO" sz="2800" i="1" dirty="0"/>
              <a:t> en materia de gestión catastral, agrología, cartografía, geografía y geodesia. </a:t>
            </a:r>
            <a:endParaRPr lang="es-CO" sz="2800" dirty="0"/>
          </a:p>
          <a:p>
            <a:pPr algn="just"/>
            <a:r>
              <a:rPr lang="es-CO" sz="2800" i="1" dirty="0"/>
              <a:t> </a:t>
            </a:r>
            <a:endParaRPr lang="es-CO" sz="2800" dirty="0"/>
          </a:p>
          <a:p>
            <a:pPr algn="just"/>
            <a:r>
              <a:rPr lang="es-CO" sz="2800" i="1" dirty="0"/>
              <a:t>Con el fin de garantizar el adecuado cumplimiento de los estándares de rigor y pertinencia de la gestión catastral, el Instituto Geográfico Agustín Codazzi –IGAC, convocará una </a:t>
            </a:r>
            <a:r>
              <a:rPr lang="es-CO" sz="2800" b="1" i="1" dirty="0">
                <a:solidFill>
                  <a:srgbClr val="C00000"/>
                </a:solidFill>
              </a:rPr>
              <a:t>instancia técnica asesora que asegure la idoneidad de la regulación técnica bajo su responsabilidad</a:t>
            </a:r>
            <a:r>
              <a:rPr lang="es-CO" sz="2800" i="1" dirty="0"/>
              <a:t>.</a:t>
            </a:r>
            <a:endParaRPr lang="es-CO" sz="2800" dirty="0"/>
          </a:p>
        </p:txBody>
      </p:sp>
    </p:spTree>
    <p:extLst>
      <p:ext uri="{BB962C8B-B14F-4D97-AF65-F5344CB8AC3E}">
        <p14:creationId xmlns:p14="http://schemas.microsoft.com/office/powerpoint/2010/main" val="2729250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4228E7-B284-0848-8D71-045A0EC4BE71}"/>
              </a:ext>
            </a:extLst>
          </p:cNvPr>
          <p:cNvSpPr>
            <a:spLocks noGrp="1"/>
          </p:cNvSpPr>
          <p:nvPr>
            <p:ph type="title"/>
          </p:nvPr>
        </p:nvSpPr>
        <p:spPr>
          <a:xfrm>
            <a:off x="838200" y="88399"/>
            <a:ext cx="10515600" cy="657559"/>
          </a:xfrm>
        </p:spPr>
        <p:txBody>
          <a:bodyPr/>
          <a:lstStyle/>
          <a:p>
            <a:pPr algn="ctr"/>
            <a:r>
              <a:rPr lang="es-CO" b="1" dirty="0">
                <a:solidFill>
                  <a:schemeClr val="accent1">
                    <a:lumMod val="75000"/>
                  </a:schemeClr>
                </a:solidFill>
              </a:rPr>
              <a:t>ESTADO DEL CATASTRO ACTUAL</a:t>
            </a:r>
          </a:p>
        </p:txBody>
      </p:sp>
      <p:graphicFrame>
        <p:nvGraphicFramePr>
          <p:cNvPr id="7" name="Diagrama 6">
            <a:extLst>
              <a:ext uri="{FF2B5EF4-FFF2-40B4-BE49-F238E27FC236}">
                <a16:creationId xmlns:a16="http://schemas.microsoft.com/office/drawing/2014/main" id="{F2663BF8-61BA-8543-9D89-6DE54B3C04C5}"/>
              </a:ext>
            </a:extLst>
          </p:cNvPr>
          <p:cNvGraphicFramePr/>
          <p:nvPr>
            <p:extLst>
              <p:ext uri="{D42A27DB-BD31-4B8C-83A1-F6EECF244321}">
                <p14:modId xmlns:p14="http://schemas.microsoft.com/office/powerpoint/2010/main" val="2311276499"/>
              </p:ext>
            </p:extLst>
          </p:nvPr>
        </p:nvGraphicFramePr>
        <p:xfrm>
          <a:off x="2032000" y="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Tabla 7">
            <a:extLst>
              <a:ext uri="{FF2B5EF4-FFF2-40B4-BE49-F238E27FC236}">
                <a16:creationId xmlns:a16="http://schemas.microsoft.com/office/drawing/2014/main" id="{47C1CBDF-9173-E34D-92F5-FFA97AB446BF}"/>
              </a:ext>
            </a:extLst>
          </p:cNvPr>
          <p:cNvGraphicFramePr>
            <a:graphicFrameLocks noGrp="1"/>
          </p:cNvGraphicFramePr>
          <p:nvPr>
            <p:extLst>
              <p:ext uri="{D42A27DB-BD31-4B8C-83A1-F6EECF244321}">
                <p14:modId xmlns:p14="http://schemas.microsoft.com/office/powerpoint/2010/main" val="3124755801"/>
              </p:ext>
            </p:extLst>
          </p:nvPr>
        </p:nvGraphicFramePr>
        <p:xfrm>
          <a:off x="1033463" y="4989512"/>
          <a:ext cx="3424239" cy="1651000"/>
        </p:xfrm>
        <a:graphic>
          <a:graphicData uri="http://schemas.openxmlformats.org/drawingml/2006/table">
            <a:tbl>
              <a:tblPr>
                <a:tableStyleId>{5C22544A-7EE6-4342-B048-85BDC9FD1C3A}</a:tableStyleId>
              </a:tblPr>
              <a:tblGrid>
                <a:gridCol w="1390731">
                  <a:extLst>
                    <a:ext uri="{9D8B030D-6E8A-4147-A177-3AD203B41FA5}">
                      <a16:colId xmlns:a16="http://schemas.microsoft.com/office/drawing/2014/main" val="3455817484"/>
                    </a:ext>
                  </a:extLst>
                </a:gridCol>
                <a:gridCol w="1016754">
                  <a:extLst>
                    <a:ext uri="{9D8B030D-6E8A-4147-A177-3AD203B41FA5}">
                      <a16:colId xmlns:a16="http://schemas.microsoft.com/office/drawing/2014/main" val="1453940038"/>
                    </a:ext>
                  </a:extLst>
                </a:gridCol>
                <a:gridCol w="1016754">
                  <a:extLst>
                    <a:ext uri="{9D8B030D-6E8A-4147-A177-3AD203B41FA5}">
                      <a16:colId xmlns:a16="http://schemas.microsoft.com/office/drawing/2014/main" val="826246010"/>
                    </a:ext>
                  </a:extLst>
                </a:gridCol>
              </a:tblGrid>
              <a:tr h="215900">
                <a:tc rowSpan="2">
                  <a:txBody>
                    <a:bodyPr/>
                    <a:lstStyle/>
                    <a:p>
                      <a:pPr algn="ctr" fontAlgn="ctr"/>
                      <a:r>
                        <a:rPr lang="es-CO" sz="1200" b="1" u="none" strike="noStrike" dirty="0">
                          <a:effectLst/>
                        </a:rPr>
                        <a:t>ENTIDAD CATASTRAL</a:t>
                      </a:r>
                      <a:endParaRPr lang="es-CO" sz="1200" b="1" i="0" u="none" strike="noStrike" dirty="0">
                        <a:solidFill>
                          <a:srgbClr val="000000"/>
                        </a:solidFill>
                        <a:effectLst/>
                        <a:latin typeface="Calibri" panose="020F0502020204030204" pitchFamily="34" charset="0"/>
                      </a:endParaRPr>
                    </a:p>
                  </a:txBody>
                  <a:tcPr marL="9525" marR="9525" marT="9525" marB="0" anchor="ctr">
                    <a:solidFill>
                      <a:schemeClr val="bg2">
                        <a:lumMod val="75000"/>
                      </a:schemeClr>
                    </a:solidFill>
                  </a:tcPr>
                </a:tc>
                <a:tc gridSpan="2">
                  <a:txBody>
                    <a:bodyPr/>
                    <a:lstStyle/>
                    <a:p>
                      <a:pPr algn="ctr" fontAlgn="b"/>
                      <a:r>
                        <a:rPr lang="es-CO" sz="1200" b="1" u="none" strike="noStrike" dirty="0">
                          <a:effectLst/>
                        </a:rPr>
                        <a:t>PREDIOS</a:t>
                      </a:r>
                      <a:endParaRPr lang="es-CO" sz="1200" b="1" i="0" u="none" strike="noStrike" dirty="0">
                        <a:solidFill>
                          <a:srgbClr val="000000"/>
                        </a:solidFill>
                        <a:effectLst/>
                        <a:latin typeface="Calibri" panose="020F0502020204030204" pitchFamily="34" charset="0"/>
                      </a:endParaRPr>
                    </a:p>
                  </a:txBody>
                  <a:tcPr marL="9525" marR="9525" marT="9525" marB="0" anchor="b">
                    <a:solidFill>
                      <a:schemeClr val="bg2">
                        <a:lumMod val="75000"/>
                      </a:schemeClr>
                    </a:solidFill>
                  </a:tcPr>
                </a:tc>
                <a:tc hMerge="1">
                  <a:txBody>
                    <a:bodyPr/>
                    <a:lstStyle/>
                    <a:p>
                      <a:endParaRPr lang="es-CO"/>
                    </a:p>
                  </a:txBody>
                  <a:tcPr/>
                </a:tc>
                <a:extLst>
                  <a:ext uri="{0D108BD9-81ED-4DB2-BD59-A6C34878D82A}">
                    <a16:rowId xmlns:a16="http://schemas.microsoft.com/office/drawing/2014/main" val="531696144"/>
                  </a:ext>
                </a:extLst>
              </a:tr>
              <a:tr h="203200">
                <a:tc vMerge="1">
                  <a:txBody>
                    <a:bodyPr/>
                    <a:lstStyle/>
                    <a:p>
                      <a:endParaRPr lang="es-CO"/>
                    </a:p>
                  </a:txBody>
                  <a:tcPr/>
                </a:tc>
                <a:tc>
                  <a:txBody>
                    <a:bodyPr/>
                    <a:lstStyle/>
                    <a:p>
                      <a:pPr algn="ctr" fontAlgn="b"/>
                      <a:r>
                        <a:rPr lang="es-CO" sz="1200" b="1" u="none" strike="noStrike" dirty="0">
                          <a:effectLst/>
                        </a:rPr>
                        <a:t>URBANOS</a:t>
                      </a:r>
                      <a:endParaRPr lang="es-CO" sz="1200" b="1" i="0" u="none" strike="noStrike" dirty="0">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CO" sz="1200" b="1" u="none" strike="noStrike" dirty="0">
                          <a:effectLst/>
                        </a:rPr>
                        <a:t>RURALES</a:t>
                      </a:r>
                      <a:endParaRPr lang="es-CO" sz="1200" b="1" i="0" u="none" strike="noStrike" dirty="0">
                        <a:solidFill>
                          <a:srgbClr val="000000"/>
                        </a:solidFill>
                        <a:effectLst/>
                        <a:latin typeface="Calibri" panose="020F0502020204030204" pitchFamily="34" charset="0"/>
                      </a:endParaRPr>
                    </a:p>
                  </a:txBody>
                  <a:tcPr marL="9525" marR="9525" marT="9525" marB="0" anchor="b">
                    <a:solidFill>
                      <a:schemeClr val="bg2">
                        <a:lumMod val="75000"/>
                      </a:schemeClr>
                    </a:solidFill>
                  </a:tcPr>
                </a:tc>
                <a:extLst>
                  <a:ext uri="{0D108BD9-81ED-4DB2-BD59-A6C34878D82A}">
                    <a16:rowId xmlns:a16="http://schemas.microsoft.com/office/drawing/2014/main" val="33817068"/>
                  </a:ext>
                </a:extLst>
              </a:tr>
              <a:tr h="203200">
                <a:tc>
                  <a:txBody>
                    <a:bodyPr/>
                    <a:lstStyle/>
                    <a:p>
                      <a:pPr algn="l" fontAlgn="b"/>
                      <a:r>
                        <a:rPr lang="es-CO" sz="1200" b="1" u="none" strike="noStrike" dirty="0">
                          <a:effectLst/>
                        </a:rPr>
                        <a:t>IGAC</a:t>
                      </a:r>
                      <a:endParaRPr lang="es-CO" sz="1200" b="1" i="0" u="none" strike="noStrike" dirty="0">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l" fontAlgn="b"/>
                      <a:r>
                        <a:rPr lang="es-CO" sz="1200" b="1" u="none" strike="noStrike" dirty="0">
                          <a:effectLst/>
                        </a:rPr>
                        <a:t>   6.939.548 </a:t>
                      </a:r>
                      <a:endParaRPr lang="es-C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CO" sz="1200" b="1" u="none" strike="noStrike" dirty="0">
                          <a:effectLst/>
                        </a:rPr>
                        <a:t>   3.762.903 </a:t>
                      </a:r>
                      <a:endParaRPr lang="es-CO"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96425377"/>
                  </a:ext>
                </a:extLst>
              </a:tr>
              <a:tr h="203200">
                <a:tc>
                  <a:txBody>
                    <a:bodyPr/>
                    <a:lstStyle/>
                    <a:p>
                      <a:pPr algn="l" fontAlgn="b"/>
                      <a:r>
                        <a:rPr lang="es-CO" sz="1200" b="1" u="none" strike="noStrike" dirty="0">
                          <a:effectLst/>
                        </a:rPr>
                        <a:t>BARRANQUILLA</a:t>
                      </a:r>
                      <a:endParaRPr lang="es-CO" sz="1200" b="1" i="0" u="none" strike="noStrike" dirty="0">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l" fontAlgn="b"/>
                      <a:r>
                        <a:rPr lang="es-CO" sz="1200" b="1" u="none" strike="noStrike" dirty="0">
                          <a:effectLst/>
                        </a:rPr>
                        <a:t>      344.248 </a:t>
                      </a:r>
                      <a:endParaRPr lang="es-C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CO" sz="1200" b="1" u="none" strike="noStrike" dirty="0">
                          <a:effectLst/>
                        </a:rPr>
                        <a:t>          8.440 </a:t>
                      </a:r>
                      <a:endParaRPr lang="es-CO"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61669249"/>
                  </a:ext>
                </a:extLst>
              </a:tr>
              <a:tr h="203200">
                <a:tc>
                  <a:txBody>
                    <a:bodyPr/>
                    <a:lstStyle/>
                    <a:p>
                      <a:pPr algn="l" fontAlgn="b"/>
                      <a:r>
                        <a:rPr lang="es-CO" sz="1200" b="1" u="none" strike="noStrike" dirty="0">
                          <a:effectLst/>
                        </a:rPr>
                        <a:t>BOGOTA</a:t>
                      </a:r>
                      <a:endParaRPr lang="es-CO" sz="1200" b="1" i="0" u="none" strike="noStrike" dirty="0">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l" fontAlgn="b"/>
                      <a:r>
                        <a:rPr lang="es-CO" sz="1200" b="1" u="none" strike="noStrike" dirty="0">
                          <a:effectLst/>
                        </a:rPr>
                        <a:t>   2.549.879 </a:t>
                      </a:r>
                      <a:endParaRPr lang="es-C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CO" sz="1200" b="1" u="none" strike="noStrike" dirty="0">
                          <a:effectLst/>
                        </a:rPr>
                        <a:t>        37.347 </a:t>
                      </a:r>
                      <a:endParaRPr lang="es-CO"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35754065"/>
                  </a:ext>
                </a:extLst>
              </a:tr>
              <a:tr h="203200">
                <a:tc>
                  <a:txBody>
                    <a:bodyPr/>
                    <a:lstStyle/>
                    <a:p>
                      <a:pPr algn="l" fontAlgn="b"/>
                      <a:r>
                        <a:rPr lang="es-CO" sz="1200" b="1" u="none" strike="noStrike" dirty="0">
                          <a:effectLst/>
                        </a:rPr>
                        <a:t>CALI</a:t>
                      </a:r>
                      <a:endParaRPr lang="es-CO" sz="1200" b="1" i="0" u="none" strike="noStrike" dirty="0">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l" fontAlgn="b"/>
                      <a:r>
                        <a:rPr lang="es-CO" sz="1200" b="1" u="none" strike="noStrike" dirty="0">
                          <a:effectLst/>
                        </a:rPr>
                        <a:t>      667.336 </a:t>
                      </a:r>
                      <a:endParaRPr lang="es-C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CO" sz="1200" b="1" u="none" strike="noStrike" dirty="0">
                          <a:effectLst/>
                        </a:rPr>
                        <a:t>        44.596 </a:t>
                      </a:r>
                      <a:endParaRPr lang="es-CO"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93810164"/>
                  </a:ext>
                </a:extLst>
              </a:tr>
              <a:tr h="203200">
                <a:tc>
                  <a:txBody>
                    <a:bodyPr/>
                    <a:lstStyle/>
                    <a:p>
                      <a:pPr algn="l" fontAlgn="b"/>
                      <a:r>
                        <a:rPr lang="es-CO" sz="1200" b="1" u="none" strike="noStrike" dirty="0">
                          <a:effectLst/>
                        </a:rPr>
                        <a:t>ANTIOQUIA</a:t>
                      </a:r>
                      <a:endParaRPr lang="es-CO" sz="1200" b="1" i="0" u="none" strike="noStrike" dirty="0">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l" fontAlgn="b"/>
                      <a:r>
                        <a:rPr lang="es-CO" sz="1200" b="1" u="none" strike="noStrike" dirty="0">
                          <a:effectLst/>
                        </a:rPr>
                        <a:t>      988.063 </a:t>
                      </a:r>
                      <a:endParaRPr lang="es-C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CO" sz="1200" b="1" u="none" strike="noStrike" dirty="0">
                          <a:effectLst/>
                        </a:rPr>
                        <a:t>      517.238 </a:t>
                      </a:r>
                      <a:endParaRPr lang="es-CO"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63763162"/>
                  </a:ext>
                </a:extLst>
              </a:tr>
              <a:tr h="215900">
                <a:tc>
                  <a:txBody>
                    <a:bodyPr/>
                    <a:lstStyle/>
                    <a:p>
                      <a:pPr algn="l" fontAlgn="b"/>
                      <a:r>
                        <a:rPr lang="es-CO" sz="1200" b="1" u="none" strike="noStrike" dirty="0">
                          <a:effectLst/>
                        </a:rPr>
                        <a:t>MEDELLIN</a:t>
                      </a:r>
                      <a:endParaRPr lang="es-CO" sz="1200" b="1" i="0" u="none" strike="noStrike" dirty="0">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l" fontAlgn="b"/>
                      <a:r>
                        <a:rPr lang="es-CO" sz="1200" b="1" u="none" strike="noStrike" dirty="0">
                          <a:effectLst/>
                        </a:rPr>
                        <a:t>      975.963 </a:t>
                      </a:r>
                      <a:endParaRPr lang="es-C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CO" sz="1200" b="1" u="none" strike="noStrike" dirty="0">
                          <a:effectLst/>
                        </a:rPr>
                        <a:t>        26.874 </a:t>
                      </a:r>
                      <a:endParaRPr lang="es-CO"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08617270"/>
                  </a:ext>
                </a:extLst>
              </a:tr>
            </a:tbl>
          </a:graphicData>
        </a:graphic>
      </p:graphicFrame>
    </p:spTree>
    <p:extLst>
      <p:ext uri="{BB962C8B-B14F-4D97-AF65-F5344CB8AC3E}">
        <p14:creationId xmlns:p14="http://schemas.microsoft.com/office/powerpoint/2010/main" val="2916595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A748558-8696-D946-B541-FF04E67323FD}"/>
              </a:ext>
            </a:extLst>
          </p:cNvPr>
          <p:cNvSpPr/>
          <p:nvPr/>
        </p:nvSpPr>
        <p:spPr>
          <a:xfrm>
            <a:off x="475488" y="1372970"/>
            <a:ext cx="10972800" cy="5262979"/>
          </a:xfrm>
          <a:prstGeom prst="rect">
            <a:avLst/>
          </a:prstGeom>
        </p:spPr>
        <p:txBody>
          <a:bodyPr wrap="square">
            <a:spAutoFit/>
          </a:bodyPr>
          <a:lstStyle/>
          <a:p>
            <a:pPr algn="just"/>
            <a:r>
              <a:rPr lang="es-CO" sz="2800" b="1" i="1" dirty="0">
                <a:solidFill>
                  <a:srgbClr val="C00000"/>
                </a:solidFill>
              </a:rPr>
              <a:t>El IGAC</a:t>
            </a:r>
            <a:r>
              <a:rPr lang="es-CO" sz="2800" i="1" dirty="0"/>
              <a:t>, a solicitud de parte, y previo cumplimiento de las condiciones jurídicas, técnicas, económicas y financieras, definidas en el respectivo </a:t>
            </a:r>
            <a:r>
              <a:rPr lang="es-CO" sz="2800" b="1" i="1" dirty="0">
                <a:solidFill>
                  <a:srgbClr val="C00000"/>
                </a:solidFill>
                <a:highlight>
                  <a:srgbClr val="FFFF00"/>
                </a:highlight>
              </a:rPr>
              <a:t>marco regulatorio</a:t>
            </a:r>
            <a:r>
              <a:rPr lang="es-CO" sz="2800" i="1" dirty="0"/>
              <a:t>, </a:t>
            </a:r>
            <a:r>
              <a:rPr lang="es-CO" sz="2800" b="1" i="1" dirty="0">
                <a:solidFill>
                  <a:srgbClr val="C00000"/>
                </a:solidFill>
              </a:rPr>
              <a:t>habilitará como gestores catastrales para la prestación del servicio catastral a las entidades públicas nacionales o territoriales, incluyendo, entre otros, esquemas asociativos de entidades territoriales</a:t>
            </a:r>
            <a:r>
              <a:rPr lang="es-CO" sz="2800" i="1" dirty="0"/>
              <a:t>. </a:t>
            </a:r>
            <a:endParaRPr lang="es-CO" sz="2800" dirty="0"/>
          </a:p>
          <a:p>
            <a:pPr algn="just"/>
            <a:r>
              <a:rPr lang="es-CO" sz="2800" i="1" dirty="0"/>
              <a:t> </a:t>
            </a:r>
            <a:endParaRPr lang="es-CO" sz="2800" dirty="0"/>
          </a:p>
          <a:p>
            <a:pPr algn="just"/>
            <a:r>
              <a:rPr lang="es-CO" sz="2800" i="1" dirty="0"/>
              <a:t>Los gestores catastrales podrán adelantar la gestión catastral para la formación, actualización y conservación catastral, así como los procedimientos del enfoque catastral multipropósito que sean adoptados, directamente o mediante la contratación de </a:t>
            </a:r>
            <a:r>
              <a:rPr lang="es-CO" sz="2800" b="1" i="1" dirty="0">
                <a:solidFill>
                  <a:srgbClr val="C00000"/>
                </a:solidFill>
              </a:rPr>
              <a:t>operadores catastrales</a:t>
            </a:r>
            <a:r>
              <a:rPr lang="es-CO" sz="2800" i="1" dirty="0"/>
              <a:t>. </a:t>
            </a:r>
            <a:endParaRPr lang="es-CO" sz="2800" dirty="0"/>
          </a:p>
        </p:txBody>
      </p:sp>
      <p:sp>
        <p:nvSpPr>
          <p:cNvPr id="5" name="Panorama actual del Catastro nacional">
            <a:extLst>
              <a:ext uri="{FF2B5EF4-FFF2-40B4-BE49-F238E27FC236}">
                <a16:creationId xmlns:a16="http://schemas.microsoft.com/office/drawing/2014/main" id="{3D430CCE-5F6D-B741-BBAD-5F9E3C90FEF5}"/>
              </a:ext>
            </a:extLst>
          </p:cNvPr>
          <p:cNvSpPr txBox="1">
            <a:spLocks/>
          </p:cNvSpPr>
          <p:nvPr/>
        </p:nvSpPr>
        <p:spPr>
          <a:xfrm>
            <a:off x="1024128" y="195043"/>
            <a:ext cx="9960864"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r>
              <a:rPr lang="es-CO" sz="4000" b="1" dirty="0">
                <a:solidFill>
                  <a:schemeClr val="accent5">
                    <a:lumMod val="75000"/>
                  </a:schemeClr>
                </a:solidFill>
              </a:rPr>
              <a:t>Plan Nacional de Desarrollo 2018 – 2022 </a:t>
            </a:r>
          </a:p>
          <a:p>
            <a:pPr algn="ctr"/>
            <a:r>
              <a:rPr lang="es-CO" sz="3200" b="1" dirty="0">
                <a:solidFill>
                  <a:srgbClr val="C00000"/>
                </a:solidFill>
              </a:rPr>
              <a:t>Gestores y Operadores</a:t>
            </a:r>
          </a:p>
          <a:p>
            <a:endParaRPr lang="es-CO" sz="4400" b="1" dirty="0">
              <a:solidFill>
                <a:schemeClr val="accent5">
                  <a:lumMod val="75000"/>
                </a:schemeClr>
              </a:solidFill>
            </a:endParaRPr>
          </a:p>
          <a:p>
            <a:endParaRPr lang="es-CO" sz="4400" b="1" dirty="0">
              <a:solidFill>
                <a:schemeClr val="accent5">
                  <a:lumMod val="75000"/>
                </a:schemeClr>
              </a:solidFill>
            </a:endParaRPr>
          </a:p>
          <a:p>
            <a:endParaRPr lang="es-CO" sz="4400" b="1" dirty="0">
              <a:solidFill>
                <a:schemeClr val="accent5">
                  <a:lumMod val="75000"/>
                </a:schemeClr>
              </a:solidFill>
            </a:endParaRPr>
          </a:p>
        </p:txBody>
      </p:sp>
    </p:spTree>
    <p:extLst>
      <p:ext uri="{BB962C8B-B14F-4D97-AF65-F5344CB8AC3E}">
        <p14:creationId xmlns:p14="http://schemas.microsoft.com/office/powerpoint/2010/main" val="1703653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norama actual del Catastro nacional">
            <a:extLst>
              <a:ext uri="{FF2B5EF4-FFF2-40B4-BE49-F238E27FC236}">
                <a16:creationId xmlns:a16="http://schemas.microsoft.com/office/drawing/2014/main" id="{96128F89-A703-8E42-91F4-E1114C29BBAD}"/>
              </a:ext>
            </a:extLst>
          </p:cNvPr>
          <p:cNvSpPr txBox="1">
            <a:spLocks/>
          </p:cNvSpPr>
          <p:nvPr/>
        </p:nvSpPr>
        <p:spPr>
          <a:xfrm>
            <a:off x="609600" y="182851"/>
            <a:ext cx="10704576"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r>
              <a:rPr lang="es-CO" sz="4400" b="1" dirty="0">
                <a:solidFill>
                  <a:schemeClr val="accent5">
                    <a:lumMod val="75000"/>
                  </a:schemeClr>
                </a:solidFill>
              </a:rPr>
              <a:t>Plan nacional de Desarrollo 2018 - 2022</a:t>
            </a:r>
          </a:p>
        </p:txBody>
      </p:sp>
      <p:sp>
        <p:nvSpPr>
          <p:cNvPr id="4" name="Rectángulo 3">
            <a:extLst>
              <a:ext uri="{FF2B5EF4-FFF2-40B4-BE49-F238E27FC236}">
                <a16:creationId xmlns:a16="http://schemas.microsoft.com/office/drawing/2014/main" id="{6A748558-8696-D946-B541-FF04E67323FD}"/>
              </a:ext>
            </a:extLst>
          </p:cNvPr>
          <p:cNvSpPr/>
          <p:nvPr/>
        </p:nvSpPr>
        <p:spPr>
          <a:xfrm>
            <a:off x="475488" y="1360778"/>
            <a:ext cx="10972800" cy="4832092"/>
          </a:xfrm>
          <a:prstGeom prst="rect">
            <a:avLst/>
          </a:prstGeom>
        </p:spPr>
        <p:txBody>
          <a:bodyPr wrap="square">
            <a:spAutoFit/>
          </a:bodyPr>
          <a:lstStyle/>
          <a:p>
            <a:pPr algn="just"/>
            <a:r>
              <a:rPr lang="es-CO" sz="2800" i="1" dirty="0"/>
              <a:t>Los </a:t>
            </a:r>
            <a:r>
              <a:rPr lang="es-CO" sz="2800" b="1" i="1" dirty="0">
                <a:solidFill>
                  <a:srgbClr val="C00000"/>
                </a:solidFill>
              </a:rPr>
              <a:t>operadores catastrales </a:t>
            </a:r>
            <a:r>
              <a:rPr lang="es-CO" sz="2800" i="1" dirty="0"/>
              <a:t>son las personas jurídicas, de derecho público o privado, que mediante contrato con uno o varios gestores catastrales, </a:t>
            </a:r>
            <a:r>
              <a:rPr lang="es-CO" sz="2800" b="1" i="1" dirty="0">
                <a:solidFill>
                  <a:srgbClr val="C00000"/>
                </a:solidFill>
              </a:rPr>
              <a:t>desarrollan labores operativas </a:t>
            </a:r>
            <a:r>
              <a:rPr lang="es-CO" sz="2800" i="1" dirty="0"/>
              <a:t>que sirven de insumo para adelantar los procesos de formación, actualización y conservación catastral, así como los procedimientos del enfoque catastral multipropósito que sean adoptados, conforme a la regulación que para el efecto expida el Gobierno nacional. Los operadores catastrales deberán cumplir con los requisitos de idoneidad que defina el Gobierno nacional. </a:t>
            </a:r>
            <a:r>
              <a:rPr lang="es-CO" sz="2800" b="1" i="1" dirty="0">
                <a:solidFill>
                  <a:srgbClr val="C00000"/>
                </a:solidFill>
              </a:rPr>
              <a:t>El IGAC será gestor catastral por excepción, en ausencia de gestores catastrales habilitados. </a:t>
            </a:r>
            <a:endParaRPr lang="es-CO" sz="2800" b="1" dirty="0">
              <a:solidFill>
                <a:srgbClr val="C00000"/>
              </a:solidFill>
            </a:endParaRPr>
          </a:p>
        </p:txBody>
      </p:sp>
    </p:spTree>
    <p:extLst>
      <p:ext uri="{BB962C8B-B14F-4D97-AF65-F5344CB8AC3E}">
        <p14:creationId xmlns:p14="http://schemas.microsoft.com/office/powerpoint/2010/main" val="33247284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norama actual del Catastro nacional">
            <a:extLst>
              <a:ext uri="{FF2B5EF4-FFF2-40B4-BE49-F238E27FC236}">
                <a16:creationId xmlns:a16="http://schemas.microsoft.com/office/drawing/2014/main" id="{96128F89-A703-8E42-91F4-E1114C29BBAD}"/>
              </a:ext>
            </a:extLst>
          </p:cNvPr>
          <p:cNvSpPr txBox="1">
            <a:spLocks/>
          </p:cNvSpPr>
          <p:nvPr/>
        </p:nvSpPr>
        <p:spPr>
          <a:xfrm>
            <a:off x="609600" y="182851"/>
            <a:ext cx="10704576"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r>
              <a:rPr lang="es-CO" sz="4400" b="1" dirty="0">
                <a:solidFill>
                  <a:schemeClr val="accent5">
                    <a:lumMod val="75000"/>
                  </a:schemeClr>
                </a:solidFill>
              </a:rPr>
              <a:t>Plan nacional de Desarrollo 2018 - 2022</a:t>
            </a:r>
          </a:p>
        </p:txBody>
      </p:sp>
      <p:sp>
        <p:nvSpPr>
          <p:cNvPr id="4" name="Rectángulo 3">
            <a:extLst>
              <a:ext uri="{FF2B5EF4-FFF2-40B4-BE49-F238E27FC236}">
                <a16:creationId xmlns:a16="http://schemas.microsoft.com/office/drawing/2014/main" id="{6A748558-8696-D946-B541-FF04E67323FD}"/>
              </a:ext>
            </a:extLst>
          </p:cNvPr>
          <p:cNvSpPr/>
          <p:nvPr/>
        </p:nvSpPr>
        <p:spPr>
          <a:xfrm>
            <a:off x="475488" y="2055722"/>
            <a:ext cx="10972800" cy="2677656"/>
          </a:xfrm>
          <a:prstGeom prst="rect">
            <a:avLst/>
          </a:prstGeom>
        </p:spPr>
        <p:txBody>
          <a:bodyPr wrap="square">
            <a:spAutoFit/>
          </a:bodyPr>
          <a:lstStyle/>
          <a:p>
            <a:pPr algn="just"/>
            <a:r>
              <a:rPr lang="es-CO" sz="2800" i="1" dirty="0"/>
              <a:t>La </a:t>
            </a:r>
            <a:r>
              <a:rPr lang="es-CO" sz="2800" b="1" i="1" dirty="0">
                <a:solidFill>
                  <a:srgbClr val="C00000"/>
                </a:solidFill>
              </a:rPr>
              <a:t>Superintendencia de Notariado y Registro </a:t>
            </a:r>
            <a:r>
              <a:rPr lang="es-CO" sz="2800" i="1" dirty="0"/>
              <a:t>- SNR o la entidad que haga sus veces, ejercerá las </a:t>
            </a:r>
            <a:r>
              <a:rPr lang="es-CO" sz="2800" b="1" i="1" dirty="0">
                <a:solidFill>
                  <a:srgbClr val="C00000"/>
                </a:solidFill>
              </a:rPr>
              <a:t>funciones de inspección, vigilancia y control al ejercicio de la gestión catastral </a:t>
            </a:r>
            <a:r>
              <a:rPr lang="es-CO" sz="2800" i="1" dirty="0"/>
              <a:t>que adelantan todos los sujetos encargados de la gestión catastral </a:t>
            </a:r>
            <a:r>
              <a:rPr lang="es-CO" sz="2800" b="1" i="1" dirty="0">
                <a:solidFill>
                  <a:srgbClr val="C00000"/>
                </a:solidFill>
              </a:rPr>
              <a:t>incluyendo los gestores y operadores catastrales, así como los </a:t>
            </a:r>
            <a:r>
              <a:rPr lang="es-CO" sz="2800" b="1" i="1" dirty="0">
                <a:solidFill>
                  <a:srgbClr val="C00000"/>
                </a:solidFill>
                <a:highlight>
                  <a:srgbClr val="FFFF00"/>
                </a:highlight>
              </a:rPr>
              <a:t>usuarios de este servicio</a:t>
            </a:r>
            <a:r>
              <a:rPr lang="es-CO" sz="2800" i="1" dirty="0">
                <a:highlight>
                  <a:srgbClr val="FFFF00"/>
                </a:highlight>
              </a:rPr>
              <a:t>.</a:t>
            </a:r>
            <a:endParaRPr lang="es-CO" sz="2800" dirty="0">
              <a:highlight>
                <a:srgbClr val="FFFF00"/>
              </a:highlight>
            </a:endParaRPr>
          </a:p>
        </p:txBody>
      </p:sp>
    </p:spTree>
    <p:extLst>
      <p:ext uri="{BB962C8B-B14F-4D97-AF65-F5344CB8AC3E}">
        <p14:creationId xmlns:p14="http://schemas.microsoft.com/office/powerpoint/2010/main" val="31017477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norama actual del Catastro nacional">
            <a:extLst>
              <a:ext uri="{FF2B5EF4-FFF2-40B4-BE49-F238E27FC236}">
                <a16:creationId xmlns:a16="http://schemas.microsoft.com/office/drawing/2014/main" id="{96128F89-A703-8E42-91F4-E1114C29BBAD}"/>
              </a:ext>
            </a:extLst>
          </p:cNvPr>
          <p:cNvSpPr txBox="1">
            <a:spLocks/>
          </p:cNvSpPr>
          <p:nvPr/>
        </p:nvSpPr>
        <p:spPr>
          <a:xfrm>
            <a:off x="609600" y="182851"/>
            <a:ext cx="10704576"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r>
              <a:rPr lang="es-CO" sz="4400" b="1" dirty="0">
                <a:solidFill>
                  <a:schemeClr val="accent5">
                    <a:lumMod val="75000"/>
                  </a:schemeClr>
                </a:solidFill>
              </a:rPr>
              <a:t>Plan nacional de Desarrollo 2018 - 2022</a:t>
            </a:r>
          </a:p>
        </p:txBody>
      </p:sp>
      <p:sp>
        <p:nvSpPr>
          <p:cNvPr id="4" name="Rectángulo 3">
            <a:extLst>
              <a:ext uri="{FF2B5EF4-FFF2-40B4-BE49-F238E27FC236}">
                <a16:creationId xmlns:a16="http://schemas.microsoft.com/office/drawing/2014/main" id="{6A748558-8696-D946-B541-FF04E67323FD}"/>
              </a:ext>
            </a:extLst>
          </p:cNvPr>
          <p:cNvSpPr/>
          <p:nvPr/>
        </p:nvSpPr>
        <p:spPr>
          <a:xfrm>
            <a:off x="475488" y="1336394"/>
            <a:ext cx="10972800" cy="4832092"/>
          </a:xfrm>
          <a:prstGeom prst="rect">
            <a:avLst/>
          </a:prstGeom>
        </p:spPr>
        <p:txBody>
          <a:bodyPr wrap="square">
            <a:spAutoFit/>
          </a:bodyPr>
          <a:lstStyle/>
          <a:p>
            <a:pPr algn="just"/>
            <a:r>
              <a:rPr lang="es-CO" sz="2800" i="1" dirty="0"/>
              <a:t>La </a:t>
            </a:r>
            <a:r>
              <a:rPr lang="es-CO" sz="2800" b="1" i="1" dirty="0">
                <a:solidFill>
                  <a:srgbClr val="C00000"/>
                </a:solidFill>
              </a:rPr>
              <a:t>custodia y gestión de la información catastral corresponde al Estado a través del Instituto Geográfico Agustín Codazzi -IGAC</a:t>
            </a:r>
            <a:r>
              <a:rPr lang="es-CO" sz="2800" i="1" dirty="0"/>
              <a:t>, quien promoverá su producción y difusión. La información generada por los gestores catastrales en ejercicio de sus funciones deberá ser registrada, en los términos y condiciones definidos por la autoridad reguladora, en el </a:t>
            </a:r>
            <a:r>
              <a:rPr lang="es-CO" sz="2800" b="1" i="1" dirty="0">
                <a:solidFill>
                  <a:srgbClr val="C00000"/>
                </a:solidFill>
                <a:highlight>
                  <a:srgbClr val="FFFF00"/>
                </a:highlight>
              </a:rPr>
              <a:t>Sistema Nacional de Información Catastral - SINIC</a:t>
            </a:r>
            <a:r>
              <a:rPr lang="es-CO" sz="2800" i="1" dirty="0"/>
              <a:t>, el cual será el instrumento para la gestión de la información catastral y </a:t>
            </a:r>
            <a:r>
              <a:rPr lang="es-CO" sz="2800" b="1" i="1" dirty="0">
                <a:solidFill>
                  <a:srgbClr val="C00000"/>
                </a:solidFill>
                <a:highlight>
                  <a:srgbClr val="FFFF00"/>
                </a:highlight>
              </a:rPr>
              <a:t>debe ser interoperable con otros sistemas de información</a:t>
            </a:r>
            <a:r>
              <a:rPr lang="es-CO" sz="2800" i="1" dirty="0"/>
              <a:t> de acuerdo con los criterios que para el efecto defina la autoridad reguladora. La información registrada en el sistema se considera oficial para todos los fines.</a:t>
            </a:r>
            <a:endParaRPr lang="es-CO" sz="2800" dirty="0"/>
          </a:p>
        </p:txBody>
      </p:sp>
    </p:spTree>
    <p:extLst>
      <p:ext uri="{BB962C8B-B14F-4D97-AF65-F5344CB8AC3E}">
        <p14:creationId xmlns:p14="http://schemas.microsoft.com/office/powerpoint/2010/main" val="3449554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norama actual del Catastro nacional">
            <a:extLst>
              <a:ext uri="{FF2B5EF4-FFF2-40B4-BE49-F238E27FC236}">
                <a16:creationId xmlns:a16="http://schemas.microsoft.com/office/drawing/2014/main" id="{96128F89-A703-8E42-91F4-E1114C29BBAD}"/>
              </a:ext>
            </a:extLst>
          </p:cNvPr>
          <p:cNvSpPr txBox="1">
            <a:spLocks/>
          </p:cNvSpPr>
          <p:nvPr/>
        </p:nvSpPr>
        <p:spPr>
          <a:xfrm>
            <a:off x="609600" y="182851"/>
            <a:ext cx="10704576"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r>
              <a:rPr lang="es-CO" sz="4400" b="1" dirty="0">
                <a:solidFill>
                  <a:schemeClr val="accent5">
                    <a:lumMod val="75000"/>
                  </a:schemeClr>
                </a:solidFill>
              </a:rPr>
              <a:t>Plan nacional de Desarrollo 2018 - 2022</a:t>
            </a:r>
          </a:p>
        </p:txBody>
      </p:sp>
      <p:sp>
        <p:nvSpPr>
          <p:cNvPr id="4" name="Rectángulo 3">
            <a:extLst>
              <a:ext uri="{FF2B5EF4-FFF2-40B4-BE49-F238E27FC236}">
                <a16:creationId xmlns:a16="http://schemas.microsoft.com/office/drawing/2014/main" id="{6A748558-8696-D946-B541-FF04E67323FD}"/>
              </a:ext>
            </a:extLst>
          </p:cNvPr>
          <p:cNvSpPr/>
          <p:nvPr/>
        </p:nvSpPr>
        <p:spPr>
          <a:xfrm>
            <a:off x="341376" y="1994762"/>
            <a:ext cx="10972800" cy="2246769"/>
          </a:xfrm>
          <a:prstGeom prst="rect">
            <a:avLst/>
          </a:prstGeom>
        </p:spPr>
        <p:txBody>
          <a:bodyPr wrap="square">
            <a:spAutoFit/>
          </a:bodyPr>
          <a:lstStyle/>
          <a:p>
            <a:pPr algn="just"/>
            <a:r>
              <a:rPr lang="es-CO" sz="2800" b="1" i="1" dirty="0">
                <a:solidFill>
                  <a:srgbClr val="C00000"/>
                </a:solidFill>
              </a:rPr>
              <a:t>Los departamentos podrán apoyar financiera, técnica y administrativamente a los municipios </a:t>
            </a:r>
            <a:r>
              <a:rPr lang="es-CO" sz="2800" i="1" dirty="0"/>
              <a:t>que asuman su gestión catastral y promoverán la coordinación entre gestores catastrales, asociaciones de municipios y municipios para la prestación del servicio público catastral en su jurisdicción.</a:t>
            </a:r>
            <a:r>
              <a:rPr lang="es-CO" sz="2800" dirty="0"/>
              <a:t> </a:t>
            </a:r>
          </a:p>
        </p:txBody>
      </p:sp>
    </p:spTree>
    <p:extLst>
      <p:ext uri="{BB962C8B-B14F-4D97-AF65-F5344CB8AC3E}">
        <p14:creationId xmlns:p14="http://schemas.microsoft.com/office/powerpoint/2010/main" val="2096231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norama actual del Catastro nacional">
            <a:extLst>
              <a:ext uri="{FF2B5EF4-FFF2-40B4-BE49-F238E27FC236}">
                <a16:creationId xmlns:a16="http://schemas.microsoft.com/office/drawing/2014/main" id="{96128F89-A703-8E42-91F4-E1114C29BBAD}"/>
              </a:ext>
            </a:extLst>
          </p:cNvPr>
          <p:cNvSpPr txBox="1">
            <a:spLocks/>
          </p:cNvSpPr>
          <p:nvPr/>
        </p:nvSpPr>
        <p:spPr>
          <a:xfrm>
            <a:off x="609600" y="182851"/>
            <a:ext cx="10704576"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r>
              <a:rPr lang="es-CO" sz="4400" b="1" dirty="0">
                <a:solidFill>
                  <a:schemeClr val="accent5">
                    <a:lumMod val="75000"/>
                  </a:schemeClr>
                </a:solidFill>
              </a:rPr>
              <a:t>Plan nacional de Desarrollo 2018 - 2022</a:t>
            </a:r>
          </a:p>
        </p:txBody>
      </p:sp>
      <p:sp>
        <p:nvSpPr>
          <p:cNvPr id="4" name="Rectángulo 3">
            <a:extLst>
              <a:ext uri="{FF2B5EF4-FFF2-40B4-BE49-F238E27FC236}">
                <a16:creationId xmlns:a16="http://schemas.microsoft.com/office/drawing/2014/main" id="{6A748558-8696-D946-B541-FF04E67323FD}"/>
              </a:ext>
            </a:extLst>
          </p:cNvPr>
          <p:cNvSpPr/>
          <p:nvPr/>
        </p:nvSpPr>
        <p:spPr>
          <a:xfrm>
            <a:off x="475488" y="1360778"/>
            <a:ext cx="10972800" cy="4401205"/>
          </a:xfrm>
          <a:prstGeom prst="rect">
            <a:avLst/>
          </a:prstGeom>
        </p:spPr>
        <p:txBody>
          <a:bodyPr wrap="square">
            <a:spAutoFit/>
          </a:bodyPr>
          <a:lstStyle/>
          <a:p>
            <a:pPr algn="just"/>
            <a:r>
              <a:rPr lang="es-CO" sz="2800" b="1" i="1" dirty="0">
                <a:solidFill>
                  <a:srgbClr val="C00000"/>
                </a:solidFill>
              </a:rPr>
              <a:t>Conservarán su condición de gestor catastral </a:t>
            </a:r>
            <a:r>
              <a:rPr lang="es-CO" sz="2800" i="1" dirty="0"/>
              <a:t>aquellas entidades que, a la promulgación de la presente Ley, sean </a:t>
            </a:r>
            <a:r>
              <a:rPr lang="es-CO" sz="2800" b="1" i="1" dirty="0">
                <a:solidFill>
                  <a:srgbClr val="C00000"/>
                </a:solidFill>
              </a:rPr>
              <a:t>titulares de catastros descentralizados o mediante delegación </a:t>
            </a:r>
            <a:r>
              <a:rPr lang="es-CO" sz="2800" i="1" dirty="0"/>
              <a:t>ejerzan la gestión sin necesidad de trámite adicional alguno. Respecto de los </a:t>
            </a:r>
            <a:r>
              <a:rPr lang="es-CO" sz="2800" b="1" i="1" dirty="0">
                <a:solidFill>
                  <a:srgbClr val="C00000"/>
                </a:solidFill>
                <a:highlight>
                  <a:srgbClr val="FFFF00"/>
                </a:highlight>
              </a:rPr>
              <a:t>catastros descentralizados</a:t>
            </a:r>
            <a:r>
              <a:rPr lang="es-CO" sz="2800" i="1" dirty="0"/>
              <a:t>, a la fecha de entrada en vigencia de la presente Ley, éstos </a:t>
            </a:r>
            <a:r>
              <a:rPr lang="es-CO" sz="2800" b="1" i="1" dirty="0">
                <a:solidFill>
                  <a:srgbClr val="C00000"/>
                </a:solidFill>
                <a:highlight>
                  <a:srgbClr val="FFFF00"/>
                </a:highlight>
              </a:rPr>
              <a:t>conservarán su calidad de autoridades catastrales</a:t>
            </a:r>
            <a:r>
              <a:rPr lang="es-CO" sz="2800" i="1" dirty="0"/>
              <a:t> por lo cual podrán promover, facilitar y planear el ejercicio de la gestión catastral en concordancia con la regulación nacional en materia catastral sin perjuicio de las competencias legales de la SNR, del IGAC y de la ANT.</a:t>
            </a:r>
            <a:endParaRPr lang="es-CO" sz="2800" dirty="0"/>
          </a:p>
        </p:txBody>
      </p:sp>
    </p:spTree>
    <p:extLst>
      <p:ext uri="{BB962C8B-B14F-4D97-AF65-F5344CB8AC3E}">
        <p14:creationId xmlns:p14="http://schemas.microsoft.com/office/powerpoint/2010/main" val="29302341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norama actual del Catastro nacional">
            <a:extLst>
              <a:ext uri="{FF2B5EF4-FFF2-40B4-BE49-F238E27FC236}">
                <a16:creationId xmlns:a16="http://schemas.microsoft.com/office/drawing/2014/main" id="{96128F89-A703-8E42-91F4-E1114C29BBAD}"/>
              </a:ext>
            </a:extLst>
          </p:cNvPr>
          <p:cNvSpPr txBox="1">
            <a:spLocks/>
          </p:cNvSpPr>
          <p:nvPr/>
        </p:nvSpPr>
        <p:spPr>
          <a:xfrm>
            <a:off x="609600" y="182851"/>
            <a:ext cx="10704576" cy="677715"/>
          </a:xfrm>
          <a:prstGeom prst="rect">
            <a:avLst/>
          </a:prstGeom>
        </p:spPr>
        <p:txBody>
          <a:bodyPr>
            <a:noAutofit/>
          </a:bodyPr>
          <a:lstStyle>
            <a:lvl1pPr algn="l" defTabSz="438911" rtl="0" eaLnBrk="1" latinLnBrk="0" hangingPunct="1">
              <a:lnSpc>
                <a:spcPct val="90000"/>
              </a:lnSpc>
              <a:spcBef>
                <a:spcPct val="0"/>
              </a:spcBef>
              <a:buNone/>
              <a:defRPr sz="3839" kern="1200">
                <a:solidFill>
                  <a:schemeClr val="accent3"/>
                </a:solidFill>
                <a:latin typeface="+mj-lt"/>
                <a:ea typeface="+mj-ea"/>
                <a:cs typeface="+mj-cs"/>
              </a:defRPr>
            </a:lvl1pPr>
          </a:lstStyle>
          <a:p>
            <a:r>
              <a:rPr lang="es-CO" sz="4400" b="1" dirty="0">
                <a:solidFill>
                  <a:schemeClr val="accent5">
                    <a:lumMod val="75000"/>
                  </a:schemeClr>
                </a:solidFill>
              </a:rPr>
              <a:t>Plan nacional de Desarrollo 2018 - 2022</a:t>
            </a:r>
          </a:p>
        </p:txBody>
      </p:sp>
      <p:sp>
        <p:nvSpPr>
          <p:cNvPr id="4" name="Rectángulo 3">
            <a:extLst>
              <a:ext uri="{FF2B5EF4-FFF2-40B4-BE49-F238E27FC236}">
                <a16:creationId xmlns:a16="http://schemas.microsoft.com/office/drawing/2014/main" id="{6A748558-8696-D946-B541-FF04E67323FD}"/>
              </a:ext>
            </a:extLst>
          </p:cNvPr>
          <p:cNvSpPr/>
          <p:nvPr/>
        </p:nvSpPr>
        <p:spPr>
          <a:xfrm>
            <a:off x="475488" y="2470250"/>
            <a:ext cx="10972800" cy="1384995"/>
          </a:xfrm>
          <a:prstGeom prst="rect">
            <a:avLst/>
          </a:prstGeom>
        </p:spPr>
        <p:txBody>
          <a:bodyPr wrap="square">
            <a:spAutoFit/>
          </a:bodyPr>
          <a:lstStyle/>
          <a:p>
            <a:pPr algn="just"/>
            <a:r>
              <a:rPr lang="es-CO" sz="2800" b="1" i="1" dirty="0">
                <a:solidFill>
                  <a:srgbClr val="C00000"/>
                </a:solidFill>
              </a:rPr>
              <a:t>Los gastos asociados a la gestión catastral constituyen </a:t>
            </a:r>
            <a:r>
              <a:rPr lang="es-CO" sz="2800" b="1" i="1" dirty="0">
                <a:solidFill>
                  <a:srgbClr val="C00000"/>
                </a:solidFill>
                <a:highlight>
                  <a:srgbClr val="FFFF00"/>
                </a:highlight>
              </a:rPr>
              <a:t>gastos de inversión</a:t>
            </a:r>
            <a:r>
              <a:rPr lang="es-CO" sz="2800" i="1" dirty="0"/>
              <a:t>, sin perjuicio de los gastos de funcionamiento que requieran los gestores catastrales para desarrollar sus funciones.</a:t>
            </a:r>
            <a:r>
              <a:rPr lang="es-CO" sz="2800" dirty="0"/>
              <a:t> </a:t>
            </a:r>
          </a:p>
        </p:txBody>
      </p:sp>
    </p:spTree>
    <p:extLst>
      <p:ext uri="{BB962C8B-B14F-4D97-AF65-F5344CB8AC3E}">
        <p14:creationId xmlns:p14="http://schemas.microsoft.com/office/powerpoint/2010/main" val="1972130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A748558-8696-D946-B541-FF04E67323FD}"/>
              </a:ext>
            </a:extLst>
          </p:cNvPr>
          <p:cNvSpPr/>
          <p:nvPr/>
        </p:nvSpPr>
        <p:spPr>
          <a:xfrm>
            <a:off x="82197" y="5886959"/>
            <a:ext cx="4495801" cy="1200329"/>
          </a:xfrm>
          <a:prstGeom prst="rect">
            <a:avLst/>
          </a:prstGeom>
        </p:spPr>
        <p:txBody>
          <a:bodyPr wrap="square" anchor="t">
            <a:spAutoFit/>
          </a:bodyPr>
          <a:lstStyle/>
          <a:p>
            <a:pPr algn="just"/>
            <a:r>
              <a:rPr lang="es-CO" dirty="0">
                <a:solidFill>
                  <a:srgbClr val="000000"/>
                </a:solidFill>
              </a:rPr>
              <a:t>IVÁN</a:t>
            </a:r>
            <a:r>
              <a:rPr lang="es-CO" dirty="0"/>
              <a:t> DARÍO CARDONA Q</a:t>
            </a:r>
            <a:endParaRPr lang="en-US" dirty="0"/>
          </a:p>
          <a:p>
            <a:pPr algn="just"/>
            <a:r>
              <a:rPr lang="es-CO" dirty="0">
                <a:cs typeface="Arial"/>
              </a:rPr>
              <a:t>Ingeniero Civil</a:t>
            </a:r>
          </a:p>
          <a:p>
            <a:pPr algn="just"/>
            <a:r>
              <a:rPr lang="es-CO" dirty="0">
                <a:cs typeface="Arial"/>
              </a:rPr>
              <a:t>ivancardonaq@gmail.com</a:t>
            </a:r>
          </a:p>
          <a:p>
            <a:pPr algn="just"/>
            <a:endParaRPr lang="es-CO">
              <a:cs typeface="Arial" panose="020B0604020202020204"/>
            </a:endParaRPr>
          </a:p>
        </p:txBody>
      </p:sp>
      <p:sp>
        <p:nvSpPr>
          <p:cNvPr id="5" name="Rectángulo 3">
            <a:extLst>
              <a:ext uri="{FF2B5EF4-FFF2-40B4-BE49-F238E27FC236}">
                <a16:creationId xmlns:a16="http://schemas.microsoft.com/office/drawing/2014/main" id="{4AA878C2-3235-4EE7-8286-D0A944427EB9}"/>
              </a:ext>
            </a:extLst>
          </p:cNvPr>
          <p:cNvSpPr/>
          <p:nvPr/>
        </p:nvSpPr>
        <p:spPr>
          <a:xfrm>
            <a:off x="7683761" y="5886958"/>
            <a:ext cx="5147187" cy="1200329"/>
          </a:xfrm>
          <a:prstGeom prst="rect">
            <a:avLst/>
          </a:prstGeom>
        </p:spPr>
        <p:txBody>
          <a:bodyPr wrap="square" anchor="t">
            <a:spAutoFit/>
          </a:bodyPr>
          <a:lstStyle/>
          <a:p>
            <a:pPr algn="just"/>
            <a:r>
              <a:rPr lang="es-CO" dirty="0">
                <a:cs typeface="Arial"/>
              </a:rPr>
              <a:t>JUAN RODRIGO HIGUERA A.</a:t>
            </a:r>
          </a:p>
          <a:p>
            <a:pPr algn="just"/>
            <a:r>
              <a:rPr lang="es-CO" dirty="0">
                <a:cs typeface="Arial"/>
              </a:rPr>
              <a:t>Ingeniero Geólogo</a:t>
            </a:r>
          </a:p>
          <a:p>
            <a:pPr algn="just"/>
            <a:r>
              <a:rPr lang="es-CO" dirty="0">
                <a:cs typeface="Arial"/>
              </a:rPr>
              <a:t>juan.higueraa@outlook.com</a:t>
            </a:r>
          </a:p>
          <a:p>
            <a:pPr algn="just"/>
            <a:endParaRPr lang="es-CO">
              <a:cs typeface="Arial" panose="020B0604020202020204"/>
            </a:endParaRPr>
          </a:p>
        </p:txBody>
      </p:sp>
      <p:sp>
        <p:nvSpPr>
          <p:cNvPr id="6" name="TextBox 5">
            <a:extLst>
              <a:ext uri="{FF2B5EF4-FFF2-40B4-BE49-F238E27FC236}">
                <a16:creationId xmlns:a16="http://schemas.microsoft.com/office/drawing/2014/main" id="{0CA2AB61-931F-456F-8E33-F885D293DC38}"/>
              </a:ext>
            </a:extLst>
          </p:cNvPr>
          <p:cNvSpPr txBox="1"/>
          <p:nvPr/>
        </p:nvSpPr>
        <p:spPr>
          <a:xfrm>
            <a:off x="3311014" y="6236109"/>
            <a:ext cx="42180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diagnosticoyoptimizacion@outlook.com</a:t>
            </a:r>
          </a:p>
        </p:txBody>
      </p:sp>
      <p:sp>
        <p:nvSpPr>
          <p:cNvPr id="7" name="TextBox 6">
            <a:extLst>
              <a:ext uri="{FF2B5EF4-FFF2-40B4-BE49-F238E27FC236}">
                <a16:creationId xmlns:a16="http://schemas.microsoft.com/office/drawing/2014/main" id="{7CDD4D1D-8E4F-49DC-BE31-732F1EFFF6DF}"/>
              </a:ext>
            </a:extLst>
          </p:cNvPr>
          <p:cNvSpPr txBox="1"/>
          <p:nvPr/>
        </p:nvSpPr>
        <p:spPr>
          <a:xfrm>
            <a:off x="2114244" y="3097467"/>
            <a:ext cx="847048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rgbClr val="C00000"/>
                </a:solidFill>
                <a:cs typeface="Arial"/>
              </a:rPr>
              <a:t>PREGUNTAS Y COMENTARIOS</a:t>
            </a:r>
          </a:p>
        </p:txBody>
      </p:sp>
    </p:spTree>
    <p:extLst>
      <p:ext uri="{BB962C8B-B14F-4D97-AF65-F5344CB8AC3E}">
        <p14:creationId xmlns:p14="http://schemas.microsoft.com/office/powerpoint/2010/main" val="12640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B494DC-9F3D-544C-972E-5553D4A95D34}"/>
              </a:ext>
            </a:extLst>
          </p:cNvPr>
          <p:cNvSpPr>
            <a:spLocks noGrp="1"/>
          </p:cNvSpPr>
          <p:nvPr>
            <p:ph idx="1"/>
          </p:nvPr>
        </p:nvSpPr>
        <p:spPr>
          <a:xfrm>
            <a:off x="838200" y="1825625"/>
            <a:ext cx="10515600" cy="2703513"/>
          </a:xfrm>
        </p:spPr>
        <p:txBody>
          <a:bodyPr/>
          <a:lstStyle/>
          <a:p>
            <a:pPr marL="0" indent="0" algn="just">
              <a:buNone/>
            </a:pPr>
            <a:r>
              <a:rPr lang="es-CO" sz="3200" i="1" dirty="0"/>
              <a:t>“Se promoverá la implementación del catastro nacional con enfoque multipropósito, </a:t>
            </a:r>
            <a:r>
              <a:rPr lang="es-CO" sz="3200" i="1" dirty="0">
                <a:solidFill>
                  <a:srgbClr val="C00000"/>
                </a:solidFill>
              </a:rPr>
              <a:t>entendido como aquel que dispone información predial para contribuir a la seguridad jurídica del derecho de propiedad inmueble, al fortalecimiento de los fiscos locales, al ordenamiento territorial y la planeación social y económica</a:t>
            </a:r>
            <a:r>
              <a:rPr lang="es-CO" sz="3200" i="1" dirty="0"/>
              <a:t>. …”</a:t>
            </a:r>
          </a:p>
        </p:txBody>
      </p:sp>
      <p:sp>
        <p:nvSpPr>
          <p:cNvPr id="4" name="Título 1">
            <a:extLst>
              <a:ext uri="{FF2B5EF4-FFF2-40B4-BE49-F238E27FC236}">
                <a16:creationId xmlns:a16="http://schemas.microsoft.com/office/drawing/2014/main" id="{AB67B76A-3F41-5B41-9B08-8F21F8D2B293}"/>
              </a:ext>
            </a:extLst>
          </p:cNvPr>
          <p:cNvSpPr>
            <a:spLocks noGrp="1"/>
          </p:cNvSpPr>
          <p:nvPr>
            <p:ph type="title"/>
          </p:nvPr>
        </p:nvSpPr>
        <p:spPr>
          <a:xfrm>
            <a:off x="838200" y="352257"/>
            <a:ext cx="10515600" cy="657559"/>
          </a:xfrm>
        </p:spPr>
        <p:txBody>
          <a:bodyPr/>
          <a:lstStyle/>
          <a:p>
            <a:pPr algn="ctr"/>
            <a:r>
              <a:rPr lang="es-CO" b="1" dirty="0">
                <a:solidFill>
                  <a:schemeClr val="accent1">
                    <a:lumMod val="75000"/>
                  </a:schemeClr>
                </a:solidFill>
              </a:rPr>
              <a:t>CATASTRO MULTIPROPÓSITO</a:t>
            </a:r>
          </a:p>
        </p:txBody>
      </p:sp>
      <p:sp>
        <p:nvSpPr>
          <p:cNvPr id="5" name="CuadroTexto 4">
            <a:extLst>
              <a:ext uri="{FF2B5EF4-FFF2-40B4-BE49-F238E27FC236}">
                <a16:creationId xmlns:a16="http://schemas.microsoft.com/office/drawing/2014/main" id="{07A98F4C-9F9F-9748-AEC3-D160015A5935}"/>
              </a:ext>
            </a:extLst>
          </p:cNvPr>
          <p:cNvSpPr txBox="1"/>
          <p:nvPr/>
        </p:nvSpPr>
        <p:spPr>
          <a:xfrm>
            <a:off x="7643813" y="5344947"/>
            <a:ext cx="3586161" cy="338554"/>
          </a:xfrm>
          <a:prstGeom prst="rect">
            <a:avLst/>
          </a:prstGeom>
          <a:solidFill>
            <a:schemeClr val="bg2">
              <a:lumMod val="90000"/>
            </a:schemeClr>
          </a:solidFill>
          <a:ln w="25400">
            <a:solidFill>
              <a:schemeClr val="tx1"/>
            </a:solidFill>
          </a:ln>
        </p:spPr>
        <p:txBody>
          <a:bodyPr wrap="square" rtlCol="0">
            <a:spAutoFit/>
          </a:bodyPr>
          <a:lstStyle/>
          <a:p>
            <a:pPr algn="ctr"/>
            <a:r>
              <a:rPr lang="es-CO" sz="1600" b="1" dirty="0"/>
              <a:t>Artículo 104 Ley 1753 de 2015 PND</a:t>
            </a:r>
          </a:p>
        </p:txBody>
      </p:sp>
    </p:spTree>
    <p:extLst>
      <p:ext uri="{BB962C8B-B14F-4D97-AF65-F5344CB8AC3E}">
        <p14:creationId xmlns:p14="http://schemas.microsoft.com/office/powerpoint/2010/main" val="2692837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B494DC-9F3D-544C-972E-5553D4A95D34}"/>
              </a:ext>
            </a:extLst>
          </p:cNvPr>
          <p:cNvSpPr>
            <a:spLocks noGrp="1"/>
          </p:cNvSpPr>
          <p:nvPr>
            <p:ph idx="1"/>
          </p:nvPr>
        </p:nvSpPr>
        <p:spPr>
          <a:xfrm>
            <a:off x="388142" y="852654"/>
            <a:ext cx="11415713" cy="4351338"/>
          </a:xfrm>
        </p:spPr>
        <p:txBody>
          <a:bodyPr/>
          <a:lstStyle/>
          <a:p>
            <a:pPr marL="0" indent="0" algn="just">
              <a:buNone/>
            </a:pPr>
            <a:r>
              <a:rPr lang="es-CO" i="1" dirty="0"/>
              <a:t>“…</a:t>
            </a:r>
          </a:p>
          <a:p>
            <a:pPr marL="0" indent="0" algn="just">
              <a:buNone/>
            </a:pPr>
            <a:r>
              <a:rPr lang="es-CO" sz="3000" i="1" dirty="0"/>
              <a:t>El Gobierno nacional, a través del Instituto Geográfico Agustín Codazzi (IGAC) con el apoyo de los catastros descentralizados, podrá realizar las actividades necesarias para la formación y actualización catastral de manera gradual e integral, </a:t>
            </a:r>
            <a:r>
              <a:rPr lang="es-CO" sz="3000" i="1" dirty="0">
                <a:solidFill>
                  <a:srgbClr val="C00000"/>
                </a:solidFill>
              </a:rPr>
              <a:t>con fines adicionales a los fiscales</a:t>
            </a:r>
            <a:r>
              <a:rPr lang="es-CO" sz="3000" i="1" dirty="0"/>
              <a:t> señalados en la Ley 14 de 1983, </a:t>
            </a:r>
            <a:r>
              <a:rPr lang="es-CO" sz="3000" i="1" dirty="0">
                <a:solidFill>
                  <a:srgbClr val="C00000"/>
                </a:solidFill>
              </a:rPr>
              <a:t>logrando plena coherencia entre el catastro y el registro</a:t>
            </a:r>
            <a:r>
              <a:rPr lang="es-CO" sz="3000" i="1" dirty="0"/>
              <a:t>, mediante levantamientos por barrido y predial masivo, en los municipios y/o zonas priorizadas con el Departamento Administrativo Nacional de Estadística, el Departamento Nacional de Planeación, el Ministerio de Agricultura y Desarrollo Rural y el Ministerio de Ambiente y Desarrollo Sostenible, conforme con la metodología definida para el efecto. …”</a:t>
            </a:r>
          </a:p>
          <a:p>
            <a:pPr marL="0" indent="0" algn="just">
              <a:buNone/>
            </a:pPr>
            <a:endParaRPr lang="es-CO" dirty="0"/>
          </a:p>
        </p:txBody>
      </p:sp>
      <p:sp>
        <p:nvSpPr>
          <p:cNvPr id="4" name="Título 1">
            <a:extLst>
              <a:ext uri="{FF2B5EF4-FFF2-40B4-BE49-F238E27FC236}">
                <a16:creationId xmlns:a16="http://schemas.microsoft.com/office/drawing/2014/main" id="{AB67B76A-3F41-5B41-9B08-8F21F8D2B293}"/>
              </a:ext>
            </a:extLst>
          </p:cNvPr>
          <p:cNvSpPr>
            <a:spLocks noGrp="1"/>
          </p:cNvSpPr>
          <p:nvPr>
            <p:ph type="title"/>
          </p:nvPr>
        </p:nvSpPr>
        <p:spPr>
          <a:xfrm>
            <a:off x="838199" y="195095"/>
            <a:ext cx="10515600" cy="657559"/>
          </a:xfrm>
        </p:spPr>
        <p:txBody>
          <a:bodyPr/>
          <a:lstStyle/>
          <a:p>
            <a:pPr algn="ctr"/>
            <a:r>
              <a:rPr lang="es-CO" b="1" dirty="0">
                <a:solidFill>
                  <a:schemeClr val="accent1">
                    <a:lumMod val="75000"/>
                  </a:schemeClr>
                </a:solidFill>
              </a:rPr>
              <a:t>CATASTRO MULTIPROPÓSITO</a:t>
            </a:r>
          </a:p>
        </p:txBody>
      </p:sp>
      <p:sp>
        <p:nvSpPr>
          <p:cNvPr id="5" name="CuadroTexto 4">
            <a:extLst>
              <a:ext uri="{FF2B5EF4-FFF2-40B4-BE49-F238E27FC236}">
                <a16:creationId xmlns:a16="http://schemas.microsoft.com/office/drawing/2014/main" id="{591F8041-D25F-864D-BE96-CF84214BFFCE}"/>
              </a:ext>
            </a:extLst>
          </p:cNvPr>
          <p:cNvSpPr txBox="1"/>
          <p:nvPr/>
        </p:nvSpPr>
        <p:spPr>
          <a:xfrm>
            <a:off x="7429500" y="6324351"/>
            <a:ext cx="3586161" cy="338554"/>
          </a:xfrm>
          <a:prstGeom prst="rect">
            <a:avLst/>
          </a:prstGeom>
          <a:solidFill>
            <a:schemeClr val="bg2">
              <a:lumMod val="90000"/>
            </a:schemeClr>
          </a:solidFill>
          <a:ln w="25400">
            <a:solidFill>
              <a:schemeClr val="tx1"/>
            </a:solidFill>
          </a:ln>
        </p:spPr>
        <p:txBody>
          <a:bodyPr wrap="square" rtlCol="0">
            <a:spAutoFit/>
          </a:bodyPr>
          <a:lstStyle/>
          <a:p>
            <a:pPr algn="ctr"/>
            <a:r>
              <a:rPr lang="es-CO" sz="1600" b="1" dirty="0"/>
              <a:t>Artículo 104 Ley 1753 de 2015 PND</a:t>
            </a:r>
          </a:p>
        </p:txBody>
      </p:sp>
    </p:spTree>
    <p:extLst>
      <p:ext uri="{BB962C8B-B14F-4D97-AF65-F5344CB8AC3E}">
        <p14:creationId xmlns:p14="http://schemas.microsoft.com/office/powerpoint/2010/main" val="1301243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B494DC-9F3D-544C-972E-5553D4A95D34}"/>
              </a:ext>
            </a:extLst>
          </p:cNvPr>
          <p:cNvSpPr>
            <a:spLocks noGrp="1"/>
          </p:cNvSpPr>
          <p:nvPr>
            <p:ph idx="1"/>
          </p:nvPr>
        </p:nvSpPr>
        <p:spPr>
          <a:xfrm>
            <a:off x="838200" y="1825625"/>
            <a:ext cx="10515600" cy="2017713"/>
          </a:xfrm>
        </p:spPr>
        <p:txBody>
          <a:bodyPr/>
          <a:lstStyle/>
          <a:p>
            <a:pPr marL="0" indent="0" algn="just">
              <a:buNone/>
            </a:pPr>
            <a:r>
              <a:rPr lang="es-CO" i="1" dirty="0"/>
              <a:t>“…</a:t>
            </a:r>
          </a:p>
          <a:p>
            <a:pPr marL="0" indent="0" algn="just">
              <a:buNone/>
            </a:pPr>
            <a:r>
              <a:rPr lang="es-CO" sz="3200" b="1" i="1" dirty="0"/>
              <a:t>PARÁGRAFO.</a:t>
            </a:r>
            <a:r>
              <a:rPr lang="es-CO" sz="3200" i="1" dirty="0"/>
              <a:t> El Gobierno nacional reglamentará la implementación de un Sistema Nacional de Gestión de Tierras (SNGT), cuya base la constituirá la información del catastro multipropósito, del registro público de la propiedad y del ordenamiento territorial.”</a:t>
            </a:r>
          </a:p>
          <a:p>
            <a:pPr marL="0" indent="0" algn="just">
              <a:buNone/>
            </a:pPr>
            <a:endParaRPr lang="es-CO" i="1" dirty="0"/>
          </a:p>
        </p:txBody>
      </p:sp>
      <p:sp>
        <p:nvSpPr>
          <p:cNvPr id="4" name="Título 1">
            <a:extLst>
              <a:ext uri="{FF2B5EF4-FFF2-40B4-BE49-F238E27FC236}">
                <a16:creationId xmlns:a16="http://schemas.microsoft.com/office/drawing/2014/main" id="{AB67B76A-3F41-5B41-9B08-8F21F8D2B293}"/>
              </a:ext>
            </a:extLst>
          </p:cNvPr>
          <p:cNvSpPr>
            <a:spLocks noGrp="1"/>
          </p:cNvSpPr>
          <p:nvPr>
            <p:ph type="title"/>
          </p:nvPr>
        </p:nvSpPr>
        <p:spPr>
          <a:xfrm>
            <a:off x="838200" y="352257"/>
            <a:ext cx="10515600" cy="657559"/>
          </a:xfrm>
        </p:spPr>
        <p:txBody>
          <a:bodyPr/>
          <a:lstStyle/>
          <a:p>
            <a:pPr algn="ctr"/>
            <a:r>
              <a:rPr lang="es-CO" b="1" dirty="0">
                <a:solidFill>
                  <a:schemeClr val="accent1">
                    <a:lumMod val="75000"/>
                  </a:schemeClr>
                </a:solidFill>
              </a:rPr>
              <a:t>CATASTRO MULTIPROPÓSITO</a:t>
            </a:r>
          </a:p>
        </p:txBody>
      </p:sp>
      <p:sp>
        <p:nvSpPr>
          <p:cNvPr id="5" name="CuadroTexto 4">
            <a:extLst>
              <a:ext uri="{FF2B5EF4-FFF2-40B4-BE49-F238E27FC236}">
                <a16:creationId xmlns:a16="http://schemas.microsoft.com/office/drawing/2014/main" id="{60C81F8C-56F7-EE44-8EA3-B63491FC3A2D}"/>
              </a:ext>
            </a:extLst>
          </p:cNvPr>
          <p:cNvSpPr txBox="1"/>
          <p:nvPr/>
        </p:nvSpPr>
        <p:spPr>
          <a:xfrm>
            <a:off x="7329488" y="5287797"/>
            <a:ext cx="3586161" cy="338554"/>
          </a:xfrm>
          <a:prstGeom prst="rect">
            <a:avLst/>
          </a:prstGeom>
          <a:solidFill>
            <a:schemeClr val="bg2">
              <a:lumMod val="90000"/>
            </a:schemeClr>
          </a:solidFill>
          <a:ln w="25400">
            <a:solidFill>
              <a:schemeClr val="tx1"/>
            </a:solidFill>
          </a:ln>
        </p:spPr>
        <p:txBody>
          <a:bodyPr wrap="square" rtlCol="0">
            <a:spAutoFit/>
          </a:bodyPr>
          <a:lstStyle/>
          <a:p>
            <a:pPr algn="ctr"/>
            <a:r>
              <a:rPr lang="es-CO" sz="1600" b="1" dirty="0"/>
              <a:t>Artículo 104 Ley 1753 de 2015 PND</a:t>
            </a:r>
          </a:p>
        </p:txBody>
      </p:sp>
    </p:spTree>
    <p:extLst>
      <p:ext uri="{BB962C8B-B14F-4D97-AF65-F5344CB8AC3E}">
        <p14:creationId xmlns:p14="http://schemas.microsoft.com/office/powerpoint/2010/main" val="2976671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imer punto de acuerdo de paz">
            <a:extLst>
              <a:ext uri="{FF2B5EF4-FFF2-40B4-BE49-F238E27FC236}">
                <a16:creationId xmlns:a16="http://schemas.microsoft.com/office/drawing/2014/main" id="{3BDEACDB-B9BB-0340-91EB-E7F86F563071}"/>
              </a:ext>
            </a:extLst>
          </p:cNvPr>
          <p:cNvSpPr txBox="1">
            <a:spLocks/>
          </p:cNvSpPr>
          <p:nvPr/>
        </p:nvSpPr>
        <p:spPr>
          <a:xfrm>
            <a:off x="700087" y="285751"/>
            <a:ext cx="11177677" cy="10437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b="1" dirty="0">
                <a:solidFill>
                  <a:schemeClr val="accent1">
                    <a:lumMod val="75000"/>
                  </a:schemeClr>
                </a:solidFill>
                <a:cs typeface="Arial" panose="020B0604020202020204" pitchFamily="34" charset="0"/>
              </a:rPr>
              <a:t>Primer punto del Acuerdo de La Habana</a:t>
            </a:r>
            <a:br>
              <a:rPr lang="es-CO" b="1" dirty="0">
                <a:solidFill>
                  <a:schemeClr val="accent1">
                    <a:lumMod val="75000"/>
                  </a:schemeClr>
                </a:solidFill>
                <a:cs typeface="Arial" panose="020B0604020202020204" pitchFamily="34" charset="0"/>
              </a:rPr>
            </a:br>
            <a:r>
              <a:rPr lang="es-CO" sz="2000" b="1" dirty="0">
                <a:solidFill>
                  <a:schemeClr val="accent1">
                    <a:lumMod val="75000"/>
                  </a:schemeClr>
                </a:solidFill>
                <a:cs typeface="Arial" panose="020B0604020202020204" pitchFamily="34" charset="0"/>
              </a:rPr>
              <a:t>24 de noviembre de 2016</a:t>
            </a:r>
          </a:p>
        </p:txBody>
      </p:sp>
      <p:sp>
        <p:nvSpPr>
          <p:cNvPr id="5" name="Marcador de contenido 4">
            <a:extLst>
              <a:ext uri="{FF2B5EF4-FFF2-40B4-BE49-F238E27FC236}">
                <a16:creationId xmlns:a16="http://schemas.microsoft.com/office/drawing/2014/main" id="{80764ACA-984E-474D-9B91-03C201C6B3FB}"/>
              </a:ext>
            </a:extLst>
          </p:cNvPr>
          <p:cNvSpPr txBox="1">
            <a:spLocks noGrp="1"/>
          </p:cNvSpPr>
          <p:nvPr>
            <p:ph idx="1"/>
          </p:nvPr>
        </p:nvSpPr>
        <p:spPr>
          <a:xfrm>
            <a:off x="471487" y="1749552"/>
            <a:ext cx="11177677" cy="41891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indent="0" algn="just">
              <a:buNone/>
            </a:pPr>
            <a:r>
              <a:rPr lang="es-CO" sz="3200" b="1" i="1" dirty="0">
                <a:latin typeface="Arial Rounded MT Bold" panose="020F0704030504030204" pitchFamily="34" charset="77"/>
              </a:rPr>
              <a:t>“</a:t>
            </a:r>
            <a:r>
              <a:rPr lang="es-CO" sz="3200" b="1" i="1" dirty="0">
                <a:highlight>
                  <a:srgbClr val="C0C0C0"/>
                </a:highlight>
                <a:latin typeface="Arial Rounded MT Bold" panose="020F0704030504030204" pitchFamily="34" charset="77"/>
              </a:rPr>
              <a:t>1.1.9. Formación y actualización del catastro e impuesto predial rural:</a:t>
            </a:r>
            <a:r>
              <a:rPr lang="es-CO" sz="3200" i="1" dirty="0">
                <a:highlight>
                  <a:srgbClr val="C0C0C0"/>
                </a:highlight>
                <a:latin typeface="Arial Rounded MT Bold" panose="020F0704030504030204" pitchFamily="34" charset="77"/>
              </a:rPr>
              <a:t> </a:t>
            </a:r>
            <a:r>
              <a:rPr lang="es-CO" sz="3200" i="1" dirty="0">
                <a:latin typeface="Arial Rounded MT Bold" panose="020F0704030504030204" pitchFamily="34" charset="77"/>
              </a:rPr>
              <a:t>con el propósito de propiciar el uso adecuado, productivo y sostenible de la tierra, </a:t>
            </a:r>
            <a:r>
              <a:rPr lang="es-CO" sz="3200" i="1" dirty="0">
                <a:solidFill>
                  <a:srgbClr val="C00000"/>
                </a:solidFill>
                <a:latin typeface="Arial Rounded MT Bold" panose="020F0704030504030204" pitchFamily="34" charset="77"/>
              </a:rPr>
              <a:t>crear un sistema de información que sirva para la promoción del desarrollo agrario integral, incrementar el recaudo efectivo de los municipios </a:t>
            </a:r>
            <a:r>
              <a:rPr lang="es-CO" sz="3200" i="1" dirty="0">
                <a:latin typeface="Arial Rounded MT Bold" panose="020F0704030504030204" pitchFamily="34" charset="77"/>
              </a:rPr>
              <a:t>y la inversión social, estimular la desconcentración de la propiedad rural improductiva, y en general regularizar con transparencia la propiedad de la tierra, el Gobierno Nacional pondrá en marcha: …”</a:t>
            </a:r>
          </a:p>
        </p:txBody>
      </p:sp>
    </p:spTree>
    <p:extLst>
      <p:ext uri="{BB962C8B-B14F-4D97-AF65-F5344CB8AC3E}">
        <p14:creationId xmlns:p14="http://schemas.microsoft.com/office/powerpoint/2010/main" val="4113159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imer punto de acuerdo de paz">
            <a:extLst>
              <a:ext uri="{FF2B5EF4-FFF2-40B4-BE49-F238E27FC236}">
                <a16:creationId xmlns:a16="http://schemas.microsoft.com/office/drawing/2014/main" id="{3BDEACDB-B9BB-0340-91EB-E7F86F563071}"/>
              </a:ext>
            </a:extLst>
          </p:cNvPr>
          <p:cNvSpPr txBox="1">
            <a:spLocks/>
          </p:cNvSpPr>
          <p:nvPr/>
        </p:nvSpPr>
        <p:spPr>
          <a:xfrm>
            <a:off x="700087" y="285751"/>
            <a:ext cx="11177677" cy="10437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b="1" dirty="0">
                <a:solidFill>
                  <a:schemeClr val="accent1">
                    <a:lumMod val="75000"/>
                  </a:schemeClr>
                </a:solidFill>
                <a:latin typeface="Arial" panose="020B0604020202020204" pitchFamily="34" charset="0"/>
                <a:cs typeface="Arial" panose="020B0604020202020204" pitchFamily="34" charset="0"/>
              </a:rPr>
              <a:t>Primer punto del Acuerdo de La Habana</a:t>
            </a:r>
            <a:br>
              <a:rPr lang="es-CO" b="1" dirty="0">
                <a:solidFill>
                  <a:schemeClr val="accent1">
                    <a:lumMod val="75000"/>
                  </a:schemeClr>
                </a:solidFill>
                <a:latin typeface="Arial" panose="020B0604020202020204" pitchFamily="34" charset="0"/>
                <a:cs typeface="Arial" panose="020B0604020202020204" pitchFamily="34" charset="0"/>
              </a:rPr>
            </a:br>
            <a:r>
              <a:rPr lang="es-CO" sz="2000" b="1" dirty="0">
                <a:solidFill>
                  <a:schemeClr val="accent1">
                    <a:lumMod val="75000"/>
                  </a:schemeClr>
                </a:solidFill>
                <a:latin typeface="Arial" panose="020B0604020202020204" pitchFamily="34" charset="0"/>
                <a:cs typeface="Arial" panose="020B0604020202020204" pitchFamily="34" charset="0"/>
              </a:rPr>
              <a:t>24 de noviembre de 2016</a:t>
            </a:r>
          </a:p>
        </p:txBody>
      </p:sp>
      <p:sp>
        <p:nvSpPr>
          <p:cNvPr id="5" name="Marcador de contenido 4">
            <a:extLst>
              <a:ext uri="{FF2B5EF4-FFF2-40B4-BE49-F238E27FC236}">
                <a16:creationId xmlns:a16="http://schemas.microsoft.com/office/drawing/2014/main" id="{80764ACA-984E-474D-9B91-03C201C6B3FB}"/>
              </a:ext>
            </a:extLst>
          </p:cNvPr>
          <p:cNvSpPr txBox="1">
            <a:spLocks noGrp="1"/>
          </p:cNvSpPr>
          <p:nvPr>
            <p:ph idx="1"/>
          </p:nvPr>
        </p:nvSpPr>
        <p:spPr>
          <a:xfrm>
            <a:off x="485775" y="1509596"/>
            <a:ext cx="11177677" cy="50098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indent="0" algn="just">
              <a:buNone/>
            </a:pPr>
            <a:r>
              <a:rPr lang="es-CO" sz="2600" b="1" i="1" dirty="0">
                <a:latin typeface="Arial Rounded MT Bold" panose="020F0704030504030204" pitchFamily="34" charset="77"/>
              </a:rPr>
              <a:t>“</a:t>
            </a:r>
            <a:r>
              <a:rPr lang="es-CO" sz="2600" i="1" dirty="0">
                <a:solidFill>
                  <a:srgbClr val="C00000"/>
                </a:solidFill>
                <a:latin typeface="Arial Rounded MT Bold" panose="020F0704030504030204" pitchFamily="34" charset="77"/>
              </a:rPr>
              <a:t>Un Sistema General de Información Catastral, integral y multipropósito</a:t>
            </a:r>
            <a:r>
              <a:rPr lang="es-CO" sz="2600" i="1" dirty="0">
                <a:latin typeface="Arial Rounded MT Bold" panose="020F0704030504030204" pitchFamily="34" charset="77"/>
              </a:rPr>
              <a:t>, que en un </a:t>
            </a:r>
            <a:r>
              <a:rPr lang="es-CO" sz="2600" i="1" dirty="0">
                <a:solidFill>
                  <a:srgbClr val="C00000"/>
                </a:solidFill>
                <a:latin typeface="Arial Rounded MT Bold" panose="020F0704030504030204" pitchFamily="34" charset="77"/>
              </a:rPr>
              <a:t>plazo máximo de 7 años </a:t>
            </a:r>
            <a:r>
              <a:rPr lang="es-CO" sz="2600" i="1" dirty="0">
                <a:latin typeface="Arial Rounded MT Bold" panose="020F0704030504030204" pitchFamily="34" charset="77"/>
              </a:rPr>
              <a:t>concrete la </a:t>
            </a:r>
            <a:r>
              <a:rPr lang="es-CO" sz="2600" i="1" dirty="0">
                <a:solidFill>
                  <a:srgbClr val="C00000"/>
                </a:solidFill>
                <a:latin typeface="Arial Rounded MT Bold" panose="020F0704030504030204" pitchFamily="34" charset="77"/>
              </a:rPr>
              <a:t>formación y actualización del catastro rural, vincule el registro de inmuebles rurales</a:t>
            </a:r>
            <a:r>
              <a:rPr lang="es-CO" sz="2600" i="1" dirty="0">
                <a:solidFill>
                  <a:srgbClr val="FF7777"/>
                </a:solidFill>
                <a:latin typeface="Arial Rounded MT Bold" panose="020F0704030504030204" pitchFamily="34" charset="77"/>
              </a:rPr>
              <a:t> </a:t>
            </a:r>
            <a:r>
              <a:rPr lang="es-CO" sz="2600" i="1" dirty="0">
                <a:latin typeface="Arial Rounded MT Bold" panose="020F0704030504030204" pitchFamily="34" charset="77"/>
              </a:rPr>
              <a:t>y se ejecute en el marco de la autonomía municipal. En desarrollo de los principios de Priorización y de Bienestar y Buen vivir, este catastro deberá producir resultados tempranos en las zonas priorizadas, en el marco de lo que acuerden el Gobierno Nacional y las FARC-EP. Este sistema tendrá </a:t>
            </a:r>
            <a:r>
              <a:rPr lang="es-CO" sz="2600" i="1" dirty="0">
                <a:solidFill>
                  <a:srgbClr val="C00000"/>
                </a:solidFill>
                <a:latin typeface="Arial Rounded MT Bold" panose="020F0704030504030204" pitchFamily="34" charset="77"/>
              </a:rPr>
              <a:t>información desagregada por sexo y etnia</a:t>
            </a:r>
            <a:r>
              <a:rPr lang="es-CO" sz="2600" i="1" dirty="0">
                <a:latin typeface="Arial Rounded MT Bold" panose="020F0704030504030204" pitchFamily="34" charset="77"/>
              </a:rPr>
              <a:t>, (sic) que permita, entre otros, contar con información sobre el tamaño y las características de los predios y las formas de titulación. El avalúo catastral se hará por parte de la autoridad competente de conformidad con la ley. </a:t>
            </a:r>
          </a:p>
          <a:p>
            <a:pPr marL="0" indent="0" algn="just">
              <a:buNone/>
            </a:pPr>
            <a:r>
              <a:rPr lang="es-CO" sz="2600" i="1" dirty="0">
                <a:latin typeface="Arial Rounded MT Bold" panose="020F0704030504030204" pitchFamily="34" charset="77"/>
              </a:rPr>
              <a:t>…”</a:t>
            </a:r>
          </a:p>
        </p:txBody>
      </p:sp>
    </p:spTree>
    <p:extLst>
      <p:ext uri="{BB962C8B-B14F-4D97-AF65-F5344CB8AC3E}">
        <p14:creationId xmlns:p14="http://schemas.microsoft.com/office/powerpoint/2010/main" val="331535612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3365</Words>
  <Application>Microsoft Office PowerPoint</Application>
  <PresentationFormat>Widescreen</PresentationFormat>
  <Paragraphs>449</Paragraphs>
  <Slides>47</Slides>
  <Notes>2</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Tema de Office</vt:lpstr>
      <vt:lpstr>PowerPoint Presentation</vt:lpstr>
      <vt:lpstr>AGENDA</vt:lpstr>
      <vt:lpstr>CATASTRO ACTUAL</vt:lpstr>
      <vt:lpstr>ESTADO DEL CATASTRO ACTUAL</vt:lpstr>
      <vt:lpstr>CATASTRO MULTIPROPÓSITO</vt:lpstr>
      <vt:lpstr>CATASTRO MULTIPROPÓSITO</vt:lpstr>
      <vt:lpstr>CATASTRO MULTIPROPÓSITO</vt:lpstr>
      <vt:lpstr>PowerPoint Presentation</vt:lpstr>
      <vt:lpstr>PowerPoint Presentation</vt:lpstr>
      <vt:lpstr>PowerPoint Presentation</vt:lpstr>
      <vt:lpstr>PowerPoint Presentation</vt:lpstr>
      <vt:lpstr>PowerPoint Presentation</vt:lpstr>
      <vt:lpstr>DOCUMENTO CONPES 3859</vt:lpstr>
      <vt:lpstr>Texto del título</vt:lpstr>
      <vt:lpstr>Texto del título</vt:lpstr>
      <vt:lpstr>Panorama del Catastro nacional (2016)</vt:lpstr>
      <vt:lpstr>Texto del título</vt:lpstr>
      <vt:lpstr>Texto del título</vt:lpstr>
      <vt:lpstr>Texto del título</vt:lpstr>
      <vt:lpstr>Texto del título</vt:lpstr>
      <vt:lpstr>Texto del título</vt:lpstr>
      <vt:lpstr>Texto del título</vt:lpstr>
      <vt:lpstr>Texto del título</vt:lpstr>
      <vt:lpstr>Texto del título</vt:lpstr>
      <vt:lpstr>Texto del título</vt:lpstr>
      <vt:lpstr>Texto del título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Ivan Dario Cardona Querubin</dc:creator>
  <cp:lastModifiedBy>Ivan Dario Cardona Querubin</cp:lastModifiedBy>
  <cp:revision>157</cp:revision>
  <dcterms:created xsi:type="dcterms:W3CDTF">2019-05-28T23:15:57Z</dcterms:created>
  <dcterms:modified xsi:type="dcterms:W3CDTF">2019-05-31T20:03:02Z</dcterms:modified>
</cp:coreProperties>
</file>